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57" r:id="rId5"/>
    <p:sldId id="259" r:id="rId6"/>
    <p:sldId id="277" r:id="rId7"/>
    <p:sldId id="260" r:id="rId8"/>
    <p:sldId id="265" r:id="rId9"/>
    <p:sldId id="279" r:id="rId10"/>
    <p:sldId id="272" r:id="rId11"/>
    <p:sldId id="261" r:id="rId12"/>
    <p:sldId id="262" r:id="rId13"/>
    <p:sldId id="263" r:id="rId14"/>
    <p:sldId id="264" r:id="rId15"/>
    <p:sldId id="266" r:id="rId16"/>
    <p:sldId id="270" r:id="rId17"/>
    <p:sldId id="267" r:id="rId18"/>
    <p:sldId id="273" r:id="rId19"/>
    <p:sldId id="274" r:id="rId20"/>
    <p:sldId id="280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88A17AE7-DD94-4396-A27E-8AD7D5083655}">
          <p14:sldIdLst>
            <p14:sldId id="256"/>
            <p14:sldId id="275"/>
            <p14:sldId id="276"/>
            <p14:sldId id="257"/>
          </p14:sldIdLst>
        </p14:section>
        <p14:section name="Sekcja bez tytułu" id="{C873F61A-D30B-4BB8-980B-D5F1A91AC339}">
          <p14:sldIdLst>
            <p14:sldId id="259"/>
            <p14:sldId id="277"/>
            <p14:sldId id="260"/>
            <p14:sldId id="265"/>
            <p14:sldId id="279"/>
            <p14:sldId id="272"/>
            <p14:sldId id="261"/>
            <p14:sldId id="262"/>
            <p14:sldId id="263"/>
            <p14:sldId id="264"/>
            <p14:sldId id="266"/>
            <p14:sldId id="270"/>
            <p14:sldId id="267"/>
            <p14:sldId id="273"/>
            <p14:sldId id="274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Kowal" initials="M" lastIdx="4" clrIdx="0">
    <p:extLst>
      <p:ext uri="{19B8F6BF-5375-455C-9EA6-DF929625EA0E}">
        <p15:presenceInfo xmlns:p15="http://schemas.microsoft.com/office/powerpoint/2012/main" userId="M.Kow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0162747846525E-2"/>
          <c:y val="2.3522768035365835E-2"/>
          <c:w val="0.8939819507331207"/>
          <c:h val="0.83680113027830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8C2-4CE1-AE65-2B9D06069B0A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DE-43FD-9CCE-1C6B7440BDC2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DE-43FD-9CCE-1C6B7440BDC2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C2-4CE1-AE65-2B9D06069B0A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DE-43FD-9CCE-1C6B7440BD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 (prognoza)</c:v>
                </c:pt>
              </c:strCache>
            </c:strRef>
          </c:cat>
          <c:val>
            <c:numRef>
              <c:f>Arkusz1!$B$2:$B$5</c:f>
              <c:numCache>
                <c:formatCode>#,##0.00</c:formatCode>
                <c:ptCount val="4"/>
                <c:pt idx="0">
                  <c:v>523867.54</c:v>
                </c:pt>
                <c:pt idx="1">
                  <c:v>428627.95</c:v>
                </c:pt>
                <c:pt idx="2">
                  <c:v>340192.24</c:v>
                </c:pt>
                <c:pt idx="3">
                  <c:v>313000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B9-44FC-B6AD-8878FE01C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151760"/>
        <c:axId val="382152416"/>
      </c:barChart>
      <c:catAx>
        <c:axId val="38215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2152416"/>
        <c:crosses val="autoZero"/>
        <c:auto val="1"/>
        <c:lblAlgn val="ctr"/>
        <c:lblOffset val="100"/>
        <c:noMultiLvlLbl val="0"/>
      </c:catAx>
      <c:valAx>
        <c:axId val="38215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215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8098719543916"/>
          <c:y val="2.274028922793285E-2"/>
          <c:w val="0.85638096895505889"/>
          <c:h val="0.78534419082417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SUO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 (prognoza)</c:v>
                </c:pt>
              </c:strCache>
            </c:strRef>
          </c:cat>
          <c:val>
            <c:numRef>
              <c:f>Arkusz1!$B$2:$B$5</c:f>
              <c:numCache>
                <c:formatCode>#,##0\ _z_ł</c:formatCode>
                <c:ptCount val="4"/>
                <c:pt idx="0">
                  <c:v>72608.78</c:v>
                </c:pt>
                <c:pt idx="1">
                  <c:v>81357.070000000007</c:v>
                </c:pt>
                <c:pt idx="2">
                  <c:v>108912.04</c:v>
                </c:pt>
                <c:pt idx="3">
                  <c:v>122960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9-42C0-B1E2-297D59DFDFB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 (prognoza)</c:v>
                </c:pt>
              </c:strCache>
            </c:strRef>
          </c:cat>
          <c:val>
            <c:numRef>
              <c:f>Arkusz1!$C$2:$C$5</c:f>
              <c:numCache>
                <c:formatCode>#,##0\ _z_ł</c:formatCode>
                <c:ptCount val="4"/>
                <c:pt idx="0">
                  <c:v>62875.5</c:v>
                </c:pt>
                <c:pt idx="1">
                  <c:v>72798.960000000006</c:v>
                </c:pt>
                <c:pt idx="2">
                  <c:v>133314.09</c:v>
                </c:pt>
                <c:pt idx="3">
                  <c:v>183900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29-42C0-B1E2-297D59DFDFB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 (prognoza)</c:v>
                </c:pt>
              </c:strCache>
            </c:strRef>
          </c:cat>
          <c:val>
            <c:numRef>
              <c:f>Arkusz1!$D$2:$D$5</c:f>
              <c:numCache>
                <c:formatCode>#,##0\ _z_ł</c:formatCode>
                <c:ptCount val="4"/>
                <c:pt idx="0">
                  <c:v>44747.82</c:v>
                </c:pt>
                <c:pt idx="1">
                  <c:v>39136.75</c:v>
                </c:pt>
                <c:pt idx="2">
                  <c:v>39985.589999999997</c:v>
                </c:pt>
                <c:pt idx="3">
                  <c:v>36000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29-42C0-B1E2-297D59DFD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55041632"/>
        <c:axId val="455038352"/>
      </c:barChart>
      <c:catAx>
        <c:axId val="45504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5038352"/>
        <c:crosses val="autoZero"/>
        <c:auto val="1"/>
        <c:lblAlgn val="ctr"/>
        <c:lblOffset val="100"/>
        <c:noMultiLvlLbl val="0"/>
      </c:catAx>
      <c:valAx>
        <c:axId val="45503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_z_ł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504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Św. rodzinne i fundusz alimentacyjny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 (prognoza)</c:v>
                </c:pt>
              </c:strCache>
            </c:strRef>
          </c:cat>
          <c:val>
            <c:numRef>
              <c:f>Arkusz1!$B$2:$B$5</c:f>
              <c:numCache>
                <c:formatCode>#,##0.00</c:formatCode>
                <c:ptCount val="4"/>
                <c:pt idx="0">
                  <c:v>2093931.85</c:v>
                </c:pt>
                <c:pt idx="1">
                  <c:v>2064402.67</c:v>
                </c:pt>
                <c:pt idx="2">
                  <c:v>2007373.65</c:v>
                </c:pt>
                <c:pt idx="3">
                  <c:v>1962000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2-422E-AC1A-4816BC923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116992"/>
        <c:axId val="269116336"/>
      </c:barChart>
      <c:catAx>
        <c:axId val="26911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69116336"/>
        <c:crosses val="autoZero"/>
        <c:auto val="1"/>
        <c:lblAlgn val="ctr"/>
        <c:lblOffset val="100"/>
        <c:noMultiLvlLbl val="0"/>
      </c:catAx>
      <c:valAx>
        <c:axId val="26911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6911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2CD-277D-4455-99F5-46EE795DF4FB}" type="datetimeFigureOut">
              <a:rPr lang="pl-PL" smtClean="0"/>
              <a:t>19.02.2020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4414-42F5-42CC-BEFD-3DACA677AC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93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2CD-277D-4455-99F5-46EE795DF4FB}" type="datetimeFigureOut">
              <a:rPr lang="pl-PL" smtClean="0"/>
              <a:t>19.02.2020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4414-42F5-42CC-BEFD-3DACA677AC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22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2CD-277D-4455-99F5-46EE795DF4FB}" type="datetimeFigureOut">
              <a:rPr lang="pl-PL" smtClean="0"/>
              <a:t>19.02.2020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4414-42F5-42CC-BEFD-3DACA677AC54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79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2CD-277D-4455-99F5-46EE795DF4FB}" type="datetimeFigureOut">
              <a:rPr lang="pl-PL" smtClean="0"/>
              <a:t>19.02.2020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4414-42F5-42CC-BEFD-3DACA677AC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5645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2CD-277D-4455-99F5-46EE795DF4FB}" type="datetimeFigureOut">
              <a:rPr lang="pl-PL" smtClean="0"/>
              <a:t>19.02.2020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4414-42F5-42CC-BEFD-3DACA677AC54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6032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2CD-277D-4455-99F5-46EE795DF4FB}" type="datetimeFigureOut">
              <a:rPr lang="pl-PL" smtClean="0"/>
              <a:t>19.02.2020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4414-42F5-42CC-BEFD-3DACA677AC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554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2CD-277D-4455-99F5-46EE795DF4FB}" type="datetimeFigureOut">
              <a:rPr lang="pl-PL" smtClean="0"/>
              <a:t>19.02.2020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4414-42F5-42CC-BEFD-3DACA677AC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16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2CD-277D-4455-99F5-46EE795DF4FB}" type="datetimeFigureOut">
              <a:rPr lang="pl-PL" smtClean="0"/>
              <a:t>19.02.2020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4414-42F5-42CC-BEFD-3DACA677AC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89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2CD-277D-4455-99F5-46EE795DF4FB}" type="datetimeFigureOut">
              <a:rPr lang="pl-PL" smtClean="0"/>
              <a:t>19.02.2020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4414-42F5-42CC-BEFD-3DACA677AC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47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2CD-277D-4455-99F5-46EE795DF4FB}" type="datetimeFigureOut">
              <a:rPr lang="pl-PL" smtClean="0"/>
              <a:t>19.02.2020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4414-42F5-42CC-BEFD-3DACA677AC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06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2CD-277D-4455-99F5-46EE795DF4FB}" type="datetimeFigureOut">
              <a:rPr lang="pl-PL" smtClean="0"/>
              <a:t>19.02.2020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4414-42F5-42CC-BEFD-3DACA677AC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10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2CD-277D-4455-99F5-46EE795DF4FB}" type="datetimeFigureOut">
              <a:rPr lang="pl-PL" smtClean="0"/>
              <a:t>19.02.2020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4414-42F5-42CC-BEFD-3DACA677AC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79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2CD-277D-4455-99F5-46EE795DF4FB}" type="datetimeFigureOut">
              <a:rPr lang="pl-PL" smtClean="0"/>
              <a:t>19.02.2020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4414-42F5-42CC-BEFD-3DACA677AC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66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2CD-277D-4455-99F5-46EE795DF4FB}" type="datetimeFigureOut">
              <a:rPr lang="pl-PL" smtClean="0"/>
              <a:t>19.02.2020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4414-42F5-42CC-BEFD-3DACA677AC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78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2CD-277D-4455-99F5-46EE795DF4FB}" type="datetimeFigureOut">
              <a:rPr lang="pl-PL" smtClean="0"/>
              <a:t>19.02.2020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4414-42F5-42CC-BEFD-3DACA677AC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658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2CD-277D-4455-99F5-46EE795DF4FB}" type="datetimeFigureOut">
              <a:rPr lang="pl-PL" smtClean="0"/>
              <a:t>19.02.2020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4414-42F5-42CC-BEFD-3DACA677AC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1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D2CD-277D-4455-99F5-46EE795DF4FB}" type="datetimeFigureOut">
              <a:rPr lang="pl-PL" smtClean="0"/>
              <a:t>19.02.2020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124414-42F5-42CC-BEFD-3DACA677AC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96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070CAF-E653-45B5-8FF1-C258FC2BF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Sprawozdanie z działalności Gminnego Ośrodka Pomocy Społecznej w Lisewie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FCB532-C743-4BAF-9633-0671963A11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05384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6DC4527-0DC5-4200-B0F6-28E51E018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2911077" cy="3881437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5702126-9D44-498C-AE50-FBD02C9D6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77" y="1930400"/>
            <a:ext cx="2911077" cy="38814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6AC1514-C02A-438A-92DC-786409F98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55" y="1930400"/>
            <a:ext cx="2911077" cy="388143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C563D48-4A3E-4AC1-A94B-7847479CC957}"/>
              </a:ext>
            </a:extLst>
          </p:cNvPr>
          <p:cNvSpPr txBox="1"/>
          <p:nvPr/>
        </p:nvSpPr>
        <p:spPr>
          <a:xfrm>
            <a:off x="2132872" y="1223879"/>
            <a:ext cx="750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trakcie ……………………………………………………………. i po pracy,</a:t>
            </a:r>
          </a:p>
        </p:txBody>
      </p:sp>
    </p:spTree>
    <p:extLst>
      <p:ext uri="{BB962C8B-B14F-4D97-AF65-F5344CB8AC3E}">
        <p14:creationId xmlns:p14="http://schemas.microsoft.com/office/powerpoint/2010/main" val="298516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10D18E-46F4-4262-B71B-2FD1205B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Wspieranie rodziny: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77F125-C6F8-4B63-BA3D-CB383A289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3383"/>
            <a:ext cx="8596668" cy="4267980"/>
          </a:xfrm>
        </p:spPr>
        <p:txBody>
          <a:bodyPr/>
          <a:lstStyle/>
          <a:p>
            <a:endParaRPr lang="pl-PL" dirty="0"/>
          </a:p>
          <a:p>
            <a:pPr algn="just"/>
            <a:r>
              <a:rPr lang="pl-PL" dirty="0"/>
              <a:t>Realizacja zadań na podstawie Ustawy o wspieraniu rodziny i systemie pieczy zastępczej jest realizowana poprzez pracę asystenta rodziny oraz pracowników socjalnych.</a:t>
            </a:r>
          </a:p>
          <a:p>
            <a:r>
              <a:rPr lang="pl-PL" dirty="0"/>
              <a:t>W 2019 r. pomocą asystenta objęto 10 rodzin.</a:t>
            </a:r>
          </a:p>
          <a:p>
            <a:r>
              <a:rPr lang="pl-PL" dirty="0"/>
              <a:t>W 2019 r. w pieczy zastępczej z terenu gminy przebywało 11 dzieci, za które Gmina poniosła odpłatność w łącznej kwocie 137 281,15 zł.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Realizowane zadania zostaną szerzej omówione w sprawozdaniu z realizacji Gminnego programu wspierania rodziny na lata 2020 – 2023.</a:t>
            </a:r>
          </a:p>
        </p:txBody>
      </p:sp>
    </p:spTree>
    <p:extLst>
      <p:ext uri="{BB962C8B-B14F-4D97-AF65-F5344CB8AC3E}">
        <p14:creationId xmlns:p14="http://schemas.microsoft.com/office/powerpoint/2010/main" val="3458461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44E2A-2CF0-4A7B-B7CB-547715A2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127"/>
          </a:xfrm>
        </p:spPr>
        <p:txBody>
          <a:bodyPr/>
          <a:lstStyle/>
          <a:p>
            <a:r>
              <a:rPr lang="pl-PL" dirty="0"/>
              <a:t>Przeciwdziałanie przemocy w rodzinie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1EC897-BDA5-4564-998D-16436A561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6401"/>
            <a:ext cx="8596668" cy="43649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Realizacja zadań w oparciu o ustawę o przeciwdziałaniu przemocy w rodzinie oraz Gminny program przeciwdziałania przemocy realizowana jest przez Zespół Interdyscyplinarny, którego obsługę zapewnia Gminny Ośrodek Pomocy Społecznej w Lisewie w ramach własnego budżetu.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Założenie Niebieskiej Karty wszczyna procedurę, która ma na celu diagnozę problemu, monitorowanie sytuacji w rodzinie i ewentualnie podejmowanie dalszych działań prawnych.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W 2019 r. do Przewodniczącego Zespołu wpłynęły 23 niebieskie karty, z czego 10 procedur zostało zamkniętych. 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W 2019 r. dzięki przychylności Wójta i członków komisji mieszkaniowej, wraz z pracownikami Urzędu pomogliśmy 1 osobie dotkniętej przemocą w usamodzielnieniu się.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194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89B85B-7847-4E87-ABDE-FD92EBD4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Dodatki mieszkaniowe i energetyczne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587469-6638-4462-9813-454081C3B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Zadania wynikające z ustawy o dodatkach mieszkaniowych i prawa energetycznego realizowane są przez pracowników socjalnych.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Dodatki mieszkaniowe są świadczeniem pieniężnym służącym pomocy w dopłatach do czynszu.</a:t>
            </a:r>
          </a:p>
          <a:p>
            <a:endParaRPr lang="pl-PL" dirty="0"/>
          </a:p>
          <a:p>
            <a:r>
              <a:rPr lang="pl-PL" dirty="0"/>
              <a:t>W 2019 r. z dodatków mieszkaniowych skorzystało 17 rodzin na łączną kwotę 21 182,08 zł (środki własne).</a:t>
            </a:r>
          </a:p>
          <a:p>
            <a:endParaRPr lang="pl-PL" dirty="0"/>
          </a:p>
          <a:p>
            <a:r>
              <a:rPr lang="pl-PL" dirty="0"/>
              <a:t>Z dodatku energetycznego skorzystała 1 rodzina na łączną kwotę 227,36 zł (dotacja).</a:t>
            </a:r>
          </a:p>
        </p:txBody>
      </p:sp>
    </p:spTree>
    <p:extLst>
      <p:ext uri="{BB962C8B-B14F-4D97-AF65-F5344CB8AC3E}">
        <p14:creationId xmlns:p14="http://schemas.microsoft.com/office/powerpoint/2010/main" val="3595519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47ADDE-3F6F-458E-B0B4-F63B1B90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59939" cy="803564"/>
          </a:xfrm>
        </p:spPr>
        <p:txBody>
          <a:bodyPr>
            <a:noAutofit/>
          </a:bodyPr>
          <a:lstStyle/>
          <a:p>
            <a:r>
              <a:rPr lang="pl-PL" dirty="0"/>
              <a:t>Świadczenia rodzinne i fundusz alimentacyjny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DBAD2D98-8D7A-4F32-A556-252636392F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773163"/>
              </p:ext>
            </p:extLst>
          </p:nvPr>
        </p:nvGraphicFramePr>
        <p:xfrm>
          <a:off x="677690" y="1274618"/>
          <a:ext cx="8596312" cy="35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zawartości 5">
            <a:extLst>
              <a:ext uri="{FF2B5EF4-FFF2-40B4-BE49-F238E27FC236}">
                <a16:creationId xmlns:a16="http://schemas.microsoft.com/office/drawing/2014/main" id="{9A034149-78EF-4EE8-B483-78A96442C970}"/>
              </a:ext>
            </a:extLst>
          </p:cNvPr>
          <p:cNvSpPr txBox="1">
            <a:spLocks/>
          </p:cNvSpPr>
          <p:nvPr/>
        </p:nvSpPr>
        <p:spPr>
          <a:xfrm>
            <a:off x="677334" y="4862945"/>
            <a:ext cx="8771466" cy="138545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l-PL" sz="1600" dirty="0"/>
              <a:t>Przyczyny spadku wydatków na świadczenia rodzinne:</a:t>
            </a:r>
          </a:p>
          <a:p>
            <a:r>
              <a:rPr lang="pl-PL" sz="1600" dirty="0"/>
              <a:t>Niskie kryterium dochodowe – 674 zł/os. i 764 zł/os.</a:t>
            </a:r>
          </a:p>
          <a:p>
            <a:r>
              <a:rPr lang="pl-PL" sz="1600" dirty="0"/>
              <a:t>Wzrost płacy minimalnej,</a:t>
            </a:r>
          </a:p>
          <a:p>
            <a:r>
              <a:rPr lang="pl-PL" sz="1600" dirty="0"/>
              <a:t>Dobra sytuacja na rynku pracy, emigracja</a:t>
            </a:r>
          </a:p>
          <a:p>
            <a:pPr marL="0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72281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A52E8-1F44-4715-8BAD-75A446DEA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27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/>
              <a:t>Działania</a:t>
            </a:r>
            <a:r>
              <a:rPr lang="pl-PL" dirty="0"/>
              <a:t> wobec dłużników alimentacyjnych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4363DE-DE37-4826-9A18-6655E963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0873"/>
            <a:ext cx="8596668" cy="46004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związku z realizacją ustawy prowadzone są działania wobec dłużników alimentacyjnych, </a:t>
            </a:r>
          </a:p>
          <a:p>
            <a:pPr algn="just"/>
            <a:r>
              <a:rPr lang="pl-PL" dirty="0"/>
              <a:t>Na koniec 2019 r. prowadzono postępowanie wobec 89 dłużników, </a:t>
            </a:r>
          </a:p>
          <a:p>
            <a:pPr algn="just"/>
            <a:r>
              <a:rPr lang="pl-PL" dirty="0"/>
              <a:t>W 2019 r. z tyt. wypłacanych świadczeń wyegzekwowano kwotę 51 089,03 zł, z czego kwota 8730,64 zł stanowi dochód Gminy.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chemeClr val="accent1"/>
                </a:solidFill>
              </a:rPr>
              <a:t>OBSŁUGA</a:t>
            </a:r>
          </a:p>
          <a:p>
            <a:pPr algn="just"/>
            <a:r>
              <a:rPr lang="pl-PL" dirty="0"/>
              <a:t>Na obsługę zadań z zakresu św. rodzinnych i funduszu alimentacyjnego Gmina otrzymuje kwotę do wysokości 3% dotacji, w 2019 r. na obsługę wydatkowano kwotę: 61 068,78 zł.</a:t>
            </a:r>
          </a:p>
          <a:p>
            <a:pPr algn="just"/>
            <a:r>
              <a:rPr lang="pl-PL" dirty="0"/>
              <a:t>Kwota ta nie jest wystarczająca na pokrycie kosztów związanych zarówno z zatrudnieniem pracowników do obsługi świadczeń jak i kosztów zakupu materiałów i usług.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14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3DA644-48B9-4AF1-A3F3-57D43FEB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273"/>
          </a:xfrm>
        </p:spPr>
        <p:txBody>
          <a:bodyPr/>
          <a:lstStyle/>
          <a:p>
            <a:pPr algn="ctr"/>
            <a:r>
              <a:rPr lang="pl-PL" dirty="0"/>
              <a:t>Świadczenia wychowawcze 500+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867EDA-DEE4-4B84-B7E1-1B5678AFF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0873"/>
            <a:ext cx="8596668" cy="4600489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W 2019 r. zmiana ustawy, tj. likwidacja kryterium dochodowego, spowodowała wzrost wypłacanych świadczeń o 50%.</a:t>
            </a:r>
          </a:p>
          <a:p>
            <a:r>
              <a:rPr lang="pl-PL" dirty="0"/>
              <a:t>W roku sprawozdawczym wypłacono świadczenia na 943 dzieci w łącznej kwocie 4 479 944,30 zł – całość finansowana z dotacji.</a:t>
            </a:r>
          </a:p>
          <a:p>
            <a:pPr marL="0" lvl="0" indent="0" algn="ctr">
              <a:buClr>
                <a:srgbClr val="90C226"/>
              </a:buClr>
              <a:buNone/>
            </a:pPr>
            <a:r>
              <a:rPr lang="pl-PL" sz="2400" dirty="0">
                <a:solidFill>
                  <a:srgbClr val="90C226"/>
                </a:solidFill>
              </a:rPr>
              <a:t>OBSŁUGA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W 2019 r. koszty obsługi świadczeń 500+ finansowane były z budżetu państwa w łącznej kwocie 59 282,77 zł. Kwota ta została przeznaczona na pokrycie kosztów zatrudnienia pracownika oraz zakup materiałów.</a:t>
            </a:r>
          </a:p>
          <a:p>
            <a:pPr lvl="0" algn="just">
              <a:buClr>
                <a:srgbClr val="90C226"/>
              </a:buClr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W 2019 r. stopniowo obniżano koszty obsługi świadczenia z 1,5 % w I półroczu, poprzez 1,2 % w II, aż do obecnie obowiązującego 0,85 % od kwoty dotacji, co w rzeczywistości przekłada się na spadek finansowania rzędu 12 0000 zł rocznie.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0287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3DA644-48B9-4AF1-A3F3-57D43FEB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273"/>
          </a:xfrm>
        </p:spPr>
        <p:txBody>
          <a:bodyPr/>
          <a:lstStyle/>
          <a:p>
            <a:pPr algn="ctr"/>
            <a:r>
              <a:rPr lang="pl-PL" dirty="0"/>
              <a:t>Świadczenia Dobry start 300+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867EDA-DEE4-4B84-B7E1-1B5678AFF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0256"/>
            <a:ext cx="8596668" cy="1842654"/>
          </a:xfrm>
        </p:spPr>
        <p:txBody>
          <a:bodyPr/>
          <a:lstStyle/>
          <a:p>
            <a:pPr algn="just"/>
            <a:r>
              <a:rPr lang="pl-PL" dirty="0"/>
              <a:t>W roku sprawozdawczym wypłacono świadczenia na 686 dzieci w łącznej kwocie 205 800,00 zł - dotacja</a:t>
            </a:r>
          </a:p>
          <a:p>
            <a:pPr marL="0" indent="0" algn="just">
              <a:buNone/>
            </a:pPr>
            <a:r>
              <a:rPr lang="pl-PL" dirty="0"/>
              <a:t>Koszty obsługi pochodzące z dotacji z budżetu państwa wydatkowano w kwocie 6919,95 zł. na wynagrodzenia pracowników oraz zakup materiałów biurowych.</a:t>
            </a:r>
          </a:p>
          <a:p>
            <a:pPr algn="just"/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7484AD6-CF4C-4D39-B5BE-81201F1444FE}"/>
              </a:ext>
            </a:extLst>
          </p:cNvPr>
          <p:cNvSpPr txBox="1"/>
          <p:nvPr/>
        </p:nvSpPr>
        <p:spPr>
          <a:xfrm>
            <a:off x="803564" y="3546767"/>
            <a:ext cx="847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chemeClr val="accent1"/>
                </a:solidFill>
              </a:rPr>
              <a:t>Karta Dużej Rodziny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8256D65-C207-425E-AF81-DF867D6236E0}"/>
              </a:ext>
            </a:extLst>
          </p:cNvPr>
          <p:cNvSpPr txBox="1"/>
          <p:nvPr/>
        </p:nvSpPr>
        <p:spPr>
          <a:xfrm>
            <a:off x="914400" y="4461164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Liczba osób, którym wydano Kartę Dużej Rodziny w roku sprawozdawczym - 	329 	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Liczba rodziców / małżonków - 266 	 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Liczba dzieci - 63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koszty obsługi świadczenia otrzymano kwotę 1021,09 zł i wydatkowano ją na zakup materiałów biurowych.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8870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FD0D8E-0136-4E3F-8193-A27BD388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dirty="0"/>
              <a:t>PLANY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4E6FE1-CE0F-4B0C-A644-6D9815E28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7018"/>
            <a:ext cx="8596668" cy="4364183"/>
          </a:xfrm>
        </p:spPr>
        <p:txBody>
          <a:bodyPr/>
          <a:lstStyle/>
          <a:p>
            <a:pPr algn="just"/>
            <a:r>
              <a:rPr lang="pl-PL" dirty="0"/>
              <a:t>W 2020 roku Gminny Ośrodek Pomocy Społecznej w Lisewie będzie realizował projekt „Asystent osobisty osoby niepełnosprawnej” finansowany ze środków Funduszu Solidarnościowego.</a:t>
            </a:r>
          </a:p>
          <a:p>
            <a:pPr algn="just"/>
            <a:r>
              <a:rPr lang="pl-PL" dirty="0"/>
              <a:t>Na podstawie porozumienia z Caritas Toruń, wydawanie żywności z Programu POPŻ będzie odbywać się w Lisewie, tak aby nasi mieszkańcy nie musieli dojeżdżać do Chełmna czy Grudziądza – z wydawaniem żywności związane są także działania towarzyszące m.in. realizacja szkoleń.</a:t>
            </a:r>
          </a:p>
          <a:p>
            <a:pPr algn="just"/>
            <a:r>
              <a:rPr lang="pl-PL" dirty="0"/>
              <a:t>Gmina Lisewo zamierza tez przystąpić do projektu „Kujawsko – Pomorska </a:t>
            </a:r>
            <a:r>
              <a:rPr lang="pl-PL" dirty="0" err="1"/>
              <a:t>Teleopieka</a:t>
            </a:r>
            <a:r>
              <a:rPr lang="pl-PL" dirty="0"/>
              <a:t>”, gdzie 15 osób z terenu Gminy zostanie wyposażonych  w opaski , dzięki którym mogą wezwać pomoc w każdej chwili, osoby te także mają zostać objęte systemem pomocy sąsiedzkiej.</a:t>
            </a:r>
          </a:p>
          <a:p>
            <a:pPr algn="just"/>
            <a:r>
              <a:rPr lang="pl-PL" dirty="0"/>
              <a:t>Druga edycja projektu „Czas dla seniora”</a:t>
            </a:r>
          </a:p>
          <a:p>
            <a:pPr algn="just"/>
            <a:r>
              <a:rPr lang="pl-PL" dirty="0"/>
              <a:t>Coroczne spotkanie Mikołajkowe w m-</a:t>
            </a:r>
            <a:r>
              <a:rPr lang="pl-PL" dirty="0" err="1"/>
              <a:t>cu</a:t>
            </a:r>
            <a:r>
              <a:rPr lang="pl-PL" dirty="0"/>
              <a:t> grudniu.</a:t>
            </a:r>
          </a:p>
        </p:txBody>
      </p:sp>
    </p:spTree>
    <p:extLst>
      <p:ext uri="{BB962C8B-B14F-4D97-AF65-F5344CB8AC3E}">
        <p14:creationId xmlns:p14="http://schemas.microsoft.com/office/powerpoint/2010/main" val="1685100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61BBC2-1DF6-4D06-9E18-5EB121A9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POTRZEBY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591A98-C1FA-42F3-B13E-427D8775A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4642053"/>
          </a:xfrm>
        </p:spPr>
        <p:txBody>
          <a:bodyPr/>
          <a:lstStyle/>
          <a:p>
            <a:pPr algn="just"/>
            <a:r>
              <a:rPr lang="pl-PL" dirty="0"/>
              <a:t>Siedziba Ośrodka spełniająca wymagania Ustawy z dnia 19 lipca 2019 r. o zapewnianiu dostępności osobom ze szczególnymi potrzebami, pozwalająca zachować intymność i poufność w relacji z klientem.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Zabezpieczenie środków na realizacje zadania ponoszenia odpłatności za mieszkańców gminy skierowanych do Domu Pomocy Społecznej. W 2020 r. planowane są kolejne 4 umieszczenia co może nieść za sobą konieczność zwiększenia wydatków o kolejne 144 000,00 zł.</a:t>
            </a:r>
          </a:p>
          <a:p>
            <a:pPr algn="just"/>
            <a:endParaRPr lang="pl-PL" dirty="0"/>
          </a:p>
          <a:p>
            <a:r>
              <a:rPr lang="pl-PL" dirty="0"/>
              <a:t>Utrzymanie usług opiekuńczych na co najmniej tym samym poziomie.</a:t>
            </a:r>
          </a:p>
          <a:p>
            <a:endParaRPr lang="pl-PL" dirty="0"/>
          </a:p>
          <a:p>
            <a:r>
              <a:rPr lang="pl-PL" dirty="0"/>
              <a:t>Środki na zatrudnienie specjalistów m.in. psychologa szczególnie na potrzeby działania Gminnego Zespołu interdyscyplinarnego.</a:t>
            </a:r>
          </a:p>
        </p:txBody>
      </p:sp>
    </p:spTree>
    <p:extLst>
      <p:ext uri="{BB962C8B-B14F-4D97-AF65-F5344CB8AC3E}">
        <p14:creationId xmlns:p14="http://schemas.microsoft.com/office/powerpoint/2010/main" val="209775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364C5E-8A3C-4E22-B406-42B1E446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127"/>
          </a:xfrm>
        </p:spPr>
        <p:txBody>
          <a:bodyPr/>
          <a:lstStyle/>
          <a:p>
            <a:pPr algn="ctr"/>
            <a:r>
              <a:rPr lang="pl-PL" dirty="0"/>
              <a:t>Organizacja Ośrodka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31460D-5FD5-4FE7-BA2A-15E4E199E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GOPS w Lisewie na dzień 31.12.2019 r. zatrudnionych było 11 osób:</a:t>
            </a:r>
          </a:p>
          <a:p>
            <a:r>
              <a:rPr lang="pl-PL" dirty="0"/>
              <a:t>Kierownik</a:t>
            </a:r>
          </a:p>
          <a:p>
            <a:r>
              <a:rPr lang="pl-PL" dirty="0"/>
              <a:t>Księgowa – pół etatu</a:t>
            </a:r>
          </a:p>
          <a:p>
            <a:r>
              <a:rPr lang="pl-PL" dirty="0"/>
              <a:t>Pracownicy socjalni – 3 os.</a:t>
            </a:r>
          </a:p>
          <a:p>
            <a:r>
              <a:rPr lang="pl-PL" dirty="0"/>
              <a:t>Asystent rodziny</a:t>
            </a:r>
          </a:p>
          <a:p>
            <a:r>
              <a:rPr lang="pl-PL" dirty="0"/>
              <a:t>Stanowiska urzędnicze do obsługi świadczeń – 4 os.( w tym 1 na zastępstwo)</a:t>
            </a:r>
          </a:p>
          <a:p>
            <a:r>
              <a:rPr lang="pl-PL" dirty="0"/>
              <a:t>Pomoc administracyjna – pół etatu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2282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08EC86-C2AA-4980-BFE0-7441CB8C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88" y="2452254"/>
            <a:ext cx="8596668" cy="1320800"/>
          </a:xfrm>
        </p:spPr>
        <p:txBody>
          <a:bodyPr/>
          <a:lstStyle/>
          <a:p>
            <a:pPr algn="ctr"/>
            <a:r>
              <a:rPr lang="pl-PL" dirty="0"/>
              <a:t>DZIĘKUJEMY…</a:t>
            </a:r>
          </a:p>
        </p:txBody>
      </p:sp>
    </p:spTree>
    <p:extLst>
      <p:ext uri="{BB962C8B-B14F-4D97-AF65-F5344CB8AC3E}">
        <p14:creationId xmlns:p14="http://schemas.microsoft.com/office/powerpoint/2010/main" val="165387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6528C9-55FB-4F4B-8951-2F68E981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Budżet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A22B46-C6AE-4EB9-8370-FF23D6AD5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51709"/>
            <a:ext cx="10475576" cy="448965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Na dzień 31.12.2019 r. budżet ośrodka wynosił 8 326 003,29 zł. </a:t>
            </a:r>
          </a:p>
          <a:p>
            <a:pPr marL="0" indent="0">
              <a:buNone/>
            </a:pPr>
            <a:r>
              <a:rPr lang="pl-PL" dirty="0"/>
              <a:t>								wykonanie 8 253 587,07 zł. (w tym 788 515,14 zł. </a:t>
            </a:r>
            <a:r>
              <a:rPr lang="pl-PL" dirty="0" err="1"/>
              <a:t>śr.własne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Utrzymanie Ośrodka 668 379,15 zł.  - środki własne 417 766,01 zł.</a:t>
            </a:r>
          </a:p>
          <a:p>
            <a:pPr marL="0" indent="0">
              <a:buNone/>
            </a:pPr>
            <a:r>
              <a:rPr lang="pl-PL" dirty="0"/>
              <a:t>							   - dotacja – 250 613,14 zł.</a:t>
            </a:r>
          </a:p>
          <a:p>
            <a:pPr marL="0" indent="0">
              <a:buNone/>
            </a:pPr>
            <a:r>
              <a:rPr lang="pl-PL" dirty="0"/>
              <a:t>z czego:</a:t>
            </a:r>
          </a:p>
          <a:p>
            <a:pPr marL="0" indent="0">
              <a:buNone/>
            </a:pPr>
            <a:r>
              <a:rPr lang="pl-PL" dirty="0"/>
              <a:t>Wynagrodzenia brutto – 440 877,53 zł.</a:t>
            </a:r>
          </a:p>
          <a:p>
            <a:pPr marL="0" indent="0">
              <a:buNone/>
            </a:pPr>
            <a:r>
              <a:rPr lang="pl-PL" dirty="0"/>
              <a:t>Usługi – 34 617,44 zł. (ochrona, poczta, </a:t>
            </a:r>
            <a:r>
              <a:rPr lang="pl-PL" dirty="0" err="1"/>
              <a:t>internet</a:t>
            </a:r>
            <a:r>
              <a:rPr lang="pl-PL" dirty="0"/>
              <a:t>, licencje)</a:t>
            </a:r>
          </a:p>
          <a:p>
            <a:pPr marL="0" indent="0">
              <a:buNone/>
            </a:pPr>
            <a:r>
              <a:rPr lang="pl-PL" dirty="0"/>
              <a:t>Zakup materiałów – 38 743,23 zł. (meble, 2 zestawy komputerowe, licencje)</a:t>
            </a:r>
          </a:p>
        </p:txBody>
      </p:sp>
    </p:spTree>
    <p:extLst>
      <p:ext uri="{BB962C8B-B14F-4D97-AF65-F5344CB8AC3E}">
        <p14:creationId xmlns:p14="http://schemas.microsoft.com/office/powerpoint/2010/main" val="63390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1FA88A-FAF4-48CF-934A-729AD01C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REALIZOWANE ZADANIA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34706F-6826-4508-A3B7-7296BD062C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POMOC SPOŁECZNA</a:t>
            </a:r>
          </a:p>
          <a:p>
            <a:r>
              <a:rPr lang="pl-PL" dirty="0"/>
              <a:t>WSPIERANIE RODZINY</a:t>
            </a:r>
          </a:p>
          <a:p>
            <a:r>
              <a:rPr lang="pl-PL" dirty="0"/>
              <a:t>PRZECIWDZIAŁANIE PRZEMOCY W RODZINIE</a:t>
            </a:r>
          </a:p>
          <a:p>
            <a:r>
              <a:rPr lang="pl-PL" dirty="0"/>
              <a:t>DODATKI MIESZKANIOWE I ENERGETYCZNE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7A9EF29-1383-413F-B2A2-9FF660EDF7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ŚWIADCZENIA RODZINNE</a:t>
            </a:r>
          </a:p>
          <a:p>
            <a:r>
              <a:rPr lang="pl-PL" dirty="0"/>
              <a:t>FUNDUSZ ALIMENTACYJNY I POSTĘPOWANIE WOBEC DŁUŻNIKÓW ALIMENTACYJNYCH</a:t>
            </a:r>
          </a:p>
          <a:p>
            <a:r>
              <a:rPr lang="pl-PL" dirty="0"/>
              <a:t>ŚWIADCZENIA WYCHOWAWCZE</a:t>
            </a:r>
          </a:p>
          <a:p>
            <a:r>
              <a:rPr lang="pl-PL" dirty="0"/>
              <a:t>DOBRY START</a:t>
            </a:r>
          </a:p>
          <a:p>
            <a:r>
              <a:rPr lang="pl-PL" dirty="0"/>
              <a:t>KARTA DUZEJ RODZINY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359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638F2A-0A32-4210-A00D-7FABF7FB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52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POMOC SPOŁECZNA – Świadczenia finansowe</a:t>
            </a:r>
            <a:br>
              <a:rPr lang="pl-PL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0D41EC9-6ED9-4DD8-9959-D8500E650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4558145"/>
            <a:ext cx="7914073" cy="1690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Przyczyny spadku wydatków na świadczenia pieniężne:</a:t>
            </a:r>
          </a:p>
          <a:p>
            <a:r>
              <a:rPr lang="pl-PL" sz="1600" dirty="0"/>
              <a:t>Niskie kryterium dochodowe 528 zł/os. i 701 zł/os.</a:t>
            </a:r>
          </a:p>
          <a:p>
            <a:r>
              <a:rPr lang="pl-PL" sz="1600" dirty="0"/>
              <a:t>Wzrost płacy minimalnej,</a:t>
            </a:r>
          </a:p>
          <a:p>
            <a:r>
              <a:rPr lang="pl-PL" sz="1600" dirty="0"/>
              <a:t>Dobra sytuacja na rynku pracy,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54A9016D-7210-43CA-9137-EB4795202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446771"/>
              </p:ext>
            </p:extLst>
          </p:nvPr>
        </p:nvGraphicFramePr>
        <p:xfrm>
          <a:off x="675745" y="1552839"/>
          <a:ext cx="8165638" cy="281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437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0ED0EA8A-8A30-4CC0-A0F0-F97B7EC92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108144"/>
              </p:ext>
            </p:extLst>
          </p:nvPr>
        </p:nvGraphicFramePr>
        <p:xfrm>
          <a:off x="677862" y="1488281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CC8D497B-2B4A-4E0B-B8BD-D2B48765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609600"/>
            <a:ext cx="9396579" cy="67376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POMOC SPOŁECZNA – Świadczenia niefinansowe</a:t>
            </a:r>
            <a:br>
              <a:rPr lang="pl-PL" dirty="0"/>
            </a:br>
            <a:endParaRPr lang="pl-PL" sz="2000" dirty="0"/>
          </a:p>
        </p:txBody>
      </p:sp>
      <p:sp>
        <p:nvSpPr>
          <p:cNvPr id="5" name="Symbol zastępczy zawartości 5">
            <a:extLst>
              <a:ext uri="{FF2B5EF4-FFF2-40B4-BE49-F238E27FC236}">
                <a16:creationId xmlns:a16="http://schemas.microsoft.com/office/drawing/2014/main" id="{A0396B8E-D9C0-4AE4-BD71-24A726F920B7}"/>
              </a:ext>
            </a:extLst>
          </p:cNvPr>
          <p:cNvSpPr txBox="1">
            <a:spLocks/>
          </p:cNvSpPr>
          <p:nvPr/>
        </p:nvSpPr>
        <p:spPr>
          <a:xfrm>
            <a:off x="675745" y="5369718"/>
            <a:ext cx="7914073" cy="87868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l-PL" sz="1600" dirty="0"/>
              <a:t>Przyczyny wzrostu wydatków na świadczenia niepieniężne:</a:t>
            </a:r>
          </a:p>
          <a:p>
            <a:r>
              <a:rPr lang="pl-PL" sz="1600" dirty="0"/>
              <a:t>Starzenie się społeczeństwa, rodziny jednopokoleniowe,</a:t>
            </a:r>
          </a:p>
          <a:p>
            <a:r>
              <a:rPr lang="pl-PL" sz="1600" dirty="0"/>
              <a:t>Większy nacisk na opiekę i wsparcie osób niesamodzielnych,</a:t>
            </a:r>
          </a:p>
        </p:txBody>
      </p:sp>
    </p:spTree>
    <p:extLst>
      <p:ext uri="{BB962C8B-B14F-4D97-AF65-F5344CB8AC3E}">
        <p14:creationId xmlns:p14="http://schemas.microsoft.com/office/powerpoint/2010/main" val="115089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2BFAC-9CFF-4D95-B412-AEF4169A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525703"/>
            <a:ext cx="8596668" cy="845898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Pozostałe zadania: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DB0F56B-AD98-4D9F-B204-A55A9D7FD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537855"/>
            <a:ext cx="8596668" cy="479444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Praca socjalna - poradnictwo prawne, rodzinne i socjalne, wizyty w środowiskach i praca z bezdomnymi, pomoc w przygotowywaniu pism urzędowych, sądowych, w uzyskaniu prawa do świadczeń ZUS, KRUS, kontrakty socjalne – podpisywanie umów z podopiecznymi w celu ich aktywizacji,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Żywność POPŻ  - kompletowanie dokumentacji osób skierowanych do odbioru żywności w ramach POPŻ – w 2019 roku skorzystało 417 os. z terenu Gminy.</a:t>
            </a:r>
          </a:p>
          <a:p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grudniu 2019 r. GOPS w Lisewie zorganizował spotkanie Mikołajkowe w Restauracji nad Stawem dla 70 osób, paczki otrzymało 33 dzieci oraz 20 seniorów/osób samotnych.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5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8AFE00-06EB-4644-9577-7F65E3FA0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Projekt socjalny „Czas dla seniora”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7738DD-2219-4408-BA66-7C71E54C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4727"/>
            <a:ext cx="8596668" cy="458663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Pracownicy Gminnego Ośrodka Pomocy Społecznej w 2019 r. zrealizowali projekt socjalny skierowany do seniorów wykluczonych społecznie, mających problem z mobilnością ze względów zarówno zdrowotnych jak i braku możliwości dojazdu ze względu na zamieszkiwanie poza centrum Gminy.</a:t>
            </a:r>
          </a:p>
          <a:p>
            <a:pPr algn="just"/>
            <a:r>
              <a:rPr lang="pl-PL" dirty="0"/>
              <a:t>Projekt zakładał uczestnictwo 10 osób zarówno kobiet jak i mężczyzn, zgodę wyraziło 6 kobiet.</a:t>
            </a:r>
          </a:p>
          <a:p>
            <a:pPr algn="just"/>
            <a:r>
              <a:rPr lang="pl-PL" dirty="0"/>
              <a:t>W ramach projektu zapewnialiśmy transport, poczęstunek i opłatę trenerów.</a:t>
            </a:r>
          </a:p>
          <a:p>
            <a:pPr algn="just"/>
            <a:r>
              <a:rPr lang="pl-PL" dirty="0"/>
              <a:t>W okresie od sierpnia do grudnia 2019 r. odbyło się 6 spotkań m.in.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zajęcia jogi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wyjazd do kina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przygotowywanie stroików świątecznych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wspólna Wigilia</a:t>
            </a:r>
          </a:p>
          <a:p>
            <a:pPr algn="just"/>
            <a:r>
              <a:rPr lang="pl-PL" dirty="0"/>
              <a:t>Łączny koszt realizacji zadania wyniósł 5427,95 zł (środki własne)</a:t>
            </a:r>
          </a:p>
          <a:p>
            <a:pPr algn="just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963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5BA21E1-40D7-48AA-8D64-2DA7CEA89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43" y="831850"/>
            <a:ext cx="4445769" cy="3334327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049ABF2-4A30-429C-9BA4-F1235C4B5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4572000" cy="311842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5F71817-860E-43B2-B20F-D446FCBF42B0}"/>
              </a:ext>
            </a:extLst>
          </p:cNvPr>
          <p:cNvSpPr txBox="1"/>
          <p:nvPr/>
        </p:nvSpPr>
        <p:spPr>
          <a:xfrm>
            <a:off x="705043" y="4585855"/>
            <a:ext cx="479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 dobry początek – JOGA na krzesełkach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F5FA70D-E9F1-456B-8F48-D82915FFEB2B}"/>
              </a:ext>
            </a:extLst>
          </p:cNvPr>
          <p:cNvSpPr txBox="1"/>
          <p:nvPr/>
        </p:nvSpPr>
        <p:spPr>
          <a:xfrm>
            <a:off x="6594763" y="2858593"/>
            <a:ext cx="376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Dobra kawka nie jest zła!</a:t>
            </a:r>
          </a:p>
        </p:txBody>
      </p:sp>
    </p:spTree>
    <p:extLst>
      <p:ext uri="{BB962C8B-B14F-4D97-AF65-F5344CB8AC3E}">
        <p14:creationId xmlns:p14="http://schemas.microsoft.com/office/powerpoint/2010/main" val="2711667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2387</TotalTime>
  <Words>1359</Words>
  <Application>Microsoft Office PowerPoint</Application>
  <PresentationFormat>Panoramiczny</PresentationFormat>
  <Paragraphs>132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Faseta</vt:lpstr>
      <vt:lpstr>Sprawozdanie z działalności Gminnego Ośrodka Pomocy Społecznej w Lisewie</vt:lpstr>
      <vt:lpstr>Organizacja Ośrodka</vt:lpstr>
      <vt:lpstr>Budżet </vt:lpstr>
      <vt:lpstr>REALIZOWANE ZADANIA</vt:lpstr>
      <vt:lpstr>POMOC SPOŁECZNA – Świadczenia finansowe </vt:lpstr>
      <vt:lpstr>POMOC SPOŁECZNA – Świadczenia niefinansowe </vt:lpstr>
      <vt:lpstr>Pozostałe zadania:</vt:lpstr>
      <vt:lpstr>Projekt socjalny „Czas dla seniora”</vt:lpstr>
      <vt:lpstr>Prezentacja programu PowerPoint</vt:lpstr>
      <vt:lpstr>Prezentacja programu PowerPoint</vt:lpstr>
      <vt:lpstr>Wspieranie rodziny:</vt:lpstr>
      <vt:lpstr>Przeciwdziałanie przemocy w rodzinie</vt:lpstr>
      <vt:lpstr>Dodatki mieszkaniowe i energetyczne</vt:lpstr>
      <vt:lpstr>Świadczenia rodzinne i fundusz alimentacyjny</vt:lpstr>
      <vt:lpstr>Działania wobec dłużników alimentacyjnych  </vt:lpstr>
      <vt:lpstr>Świadczenia wychowawcze 500+</vt:lpstr>
      <vt:lpstr>Świadczenia Dobry start 300+</vt:lpstr>
      <vt:lpstr>PLANY   </vt:lpstr>
      <vt:lpstr>POTRZEBY</vt:lpstr>
      <vt:lpstr>DZIĘKUJEMY…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działalności Gminnego Ośrodka Pomocy Społecznej w Lisewie</dc:title>
  <dc:creator>M.Kowal</dc:creator>
  <cp:lastModifiedBy>M.Kowal</cp:lastModifiedBy>
  <cp:revision>131</cp:revision>
  <cp:lastPrinted>2020-02-17T18:52:57Z</cp:lastPrinted>
  <dcterms:created xsi:type="dcterms:W3CDTF">2020-01-29T07:27:16Z</dcterms:created>
  <dcterms:modified xsi:type="dcterms:W3CDTF">2020-02-19T07:01:06Z</dcterms:modified>
</cp:coreProperties>
</file>