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63" r:id="rId7"/>
    <p:sldId id="262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16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05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873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5319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1025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85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55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857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45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92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23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67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28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543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40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12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35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A6EF-7CFA-4FB7-92C1-E6E011E2C9A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554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1C3D6-CFBD-41F4-9AAF-79AD583D369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611188"/>
            <a:ext cx="9130748" cy="5797550"/>
          </a:xfrm>
        </p:spPr>
        <p:txBody>
          <a:bodyPr>
            <a:noAutofit/>
          </a:bodyPr>
          <a:lstStyle/>
          <a:p>
            <a:pPr algn="ctr"/>
            <a:b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z realizacji </a:t>
            </a:r>
            <a:b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Gminnego Programu Wspierania </a:t>
            </a:r>
            <a:b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Rodziny za 2019 r.</a:t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7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83CD439-9E8F-4956-8F35-7BF4E1D118AF}"/>
              </a:ext>
            </a:extLst>
          </p:cNvPr>
          <p:cNvSpPr/>
          <p:nvPr/>
        </p:nvSpPr>
        <p:spPr>
          <a:xfrm>
            <a:off x="733853" y="114650"/>
            <a:ext cx="8516163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lvl="0" algn="ctr">
              <a:tabLst>
                <a:tab pos="450215" algn="l"/>
              </a:tabLst>
            </a:pPr>
            <a:r>
              <a:rPr lang="pl-PL" sz="22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Działania na rzecz dziecka i rodziny realizowane przez </a:t>
            </a:r>
          </a:p>
          <a:p>
            <a:pPr lvl="0" algn="ctr">
              <a:tabLst>
                <a:tab pos="450215" algn="l"/>
              </a:tabLst>
            </a:pPr>
            <a:r>
              <a:rPr lang="pl-PL" sz="22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GOPS w Lisewie: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Wykonywanie zadań wynikających z Ustawy o wspieraniu rodziny i systemie pieczy zastępczej oraz Gminnego programu wspierania rodziny na terenie gminy Lisewo, realizowane jest przez asystenta rodziny i pracowników socjalnych oraz ponoszenie odpłatności za dzieci przebywające w pieczy zastępczej.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2019 r. zatrudniano jednego asystenta rodziny w pełnym wymiarze czasu pracy, wydatki na wynagrodzenie wyniosły 36 020 zł, z czego kwota 15 572 zł. była finansowana z dotacji celowej z budżetu państwa w ramach realizacji programu „Asystent rodziny i koordynator pieczy zastępczej na rok 2019”.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50215" algn="l"/>
              </a:tabLst>
            </a:pPr>
            <a:r>
              <a:rPr lang="pl-PL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 2019 r. za sześcioro dzieci umieszczonych w rodzinach zastępczych oraz za pięcioro dzieci umieszczonych w placówkach opiekuńczo – wychowawczych ze środków własnych gminy poniesione zostały wydatki w kwocie </a:t>
            </a:r>
            <a:r>
              <a:rPr lang="pl-PL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137 281,15 zł. 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7558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D27C7A7-256C-4EBB-BC75-B4E4258CAF4F}"/>
              </a:ext>
            </a:extLst>
          </p:cNvPr>
          <p:cNvSpPr txBox="1"/>
          <p:nvPr/>
        </p:nvSpPr>
        <p:spPr>
          <a:xfrm>
            <a:off x="1011382" y="458956"/>
            <a:ext cx="798021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Zgodnie z założeniami ustawy wspieranie rodziny jest prowadzone w formie: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pracy z rodziną,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pomocy w opiece i wychowaniu dziecka,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Praca z rodziną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odbywała się w oparciu o zdiagnozowane problemy i ustalone  plany pracy, które realizowali pracownicy socjalni oraz w przypadkach wymagających szczególnej uwagi asystent rodziny. </a:t>
            </a:r>
            <a:endParaRPr lang="pl-PL" sz="2000" dirty="0">
              <a:latin typeface="Times New Roman" panose="02020603050405020304" pitchFamily="18" charset="0"/>
            </a:endParaRPr>
          </a:p>
          <a:p>
            <a:pPr algn="just"/>
            <a:endParaRPr lang="pl-PL" sz="20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Działaniami asystenta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objętych zostało łącznie 10 rodzin, liczba dzieci w tych rodzinach to 22. Asystent rodziny pozostaje w kontakcie z placówkami oświaty, służby zdrowia w celu interdyscyplinarnego podejścia do rodziny i jej problemów.</a:t>
            </a:r>
          </a:p>
          <a:p>
            <a:pPr algn="just">
              <a:tabLst>
                <a:tab pos="450215" algn="l"/>
              </a:tabLst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W styczniu 2019 r. w związku z zagrożeniem życia i zdrowia pracownicy OPS w Lisewie zdecydowali o interwencyjnym odebraniu 1,5 rocznego dziecka z rodziny biologicznej. W wyniku postepowania sądowego dziecko do dnia dzisiejszego przebywa w zawodowej rodzinie zastępczej. Ośrodek złożył wniosek o pozbawienie praw rodzicielskich rodziców dziecka.</a:t>
            </a:r>
          </a:p>
        </p:txBody>
      </p:sp>
    </p:spTree>
    <p:extLst>
      <p:ext uri="{BB962C8B-B14F-4D97-AF65-F5344CB8AC3E}">
        <p14:creationId xmlns:p14="http://schemas.microsoft.com/office/powerpoint/2010/main" val="93899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F52E956-6B53-4D6C-B60F-6FF770E0D041}"/>
              </a:ext>
            </a:extLst>
          </p:cNvPr>
          <p:cNvSpPr txBox="1"/>
          <p:nvPr/>
        </p:nvSpPr>
        <p:spPr>
          <a:xfrm>
            <a:off x="1219200" y="1080655"/>
            <a:ext cx="759229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50215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roku sprawozdawczym Gmina Lisewo wspierała także rodziny poprzez udzielanie pomocy w formie finansowej (św. rodzinne, wychowawcze, zasiłki z pomocy społecznej) oraz niefinansowej (dożywianie, paczki świąteczne, pomoc rzeczowa)</a:t>
            </a:r>
          </a:p>
          <a:p>
            <a:pPr algn="just">
              <a:tabLst>
                <a:tab pos="450215" algn="l"/>
              </a:tabLst>
            </a:pPr>
            <a:endParaRPr lang="pl-PL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50215" algn="l"/>
              </a:tabLst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celu zabezpieczenia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podstawowych potrzeb bytowych dziecka dożywianiem w szkole objęto 73 dzieci, świadczenie finansowe z przeznaczeniem na zakup posiłku otrzymało 49 dzieci.</a:t>
            </a:r>
          </a:p>
          <a:p>
            <a:pPr algn="just">
              <a:tabLst>
                <a:tab pos="450215" algn="l"/>
              </a:tabLst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50215" algn="l"/>
              </a:tabLst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Stypendium socjalne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otrzymało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99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dzieci na łączną kwotę 115 660,00 zł.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3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7D72E81-FDB3-4AC2-9074-C0CFEBC7870F}"/>
              </a:ext>
            </a:extLst>
          </p:cNvPr>
          <p:cNvSpPr/>
          <p:nvPr/>
        </p:nvSpPr>
        <p:spPr>
          <a:xfrm>
            <a:off x="1021622" y="543942"/>
            <a:ext cx="8534400" cy="7023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50215" algn="l"/>
              </a:tabLst>
            </a:pPr>
            <a:r>
              <a:rPr lang="pl-PL" sz="22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Działania na rzecz dziecka i rodziny realizowane przez pozostałe instytucje: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ramach profilaktyki </a:t>
            </a:r>
            <a:r>
              <a:rPr lang="pl-PL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GKPiRPA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sfinansowała pobyt 20 uczniów na koloniach letnich.</a:t>
            </a:r>
          </a:p>
          <a:p>
            <a:pPr algn="just">
              <a:lnSpc>
                <a:spcPct val="150000"/>
              </a:lnSpc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szkołach  oprócz, codziennej pracy kadry </a:t>
            </a:r>
            <a:r>
              <a:rPr lang="pl-PL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psychologiczno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pedagogicznej,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realizowano programy profilaktyczne, takie jak: 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Warsztaty na temat dopalaczy - dla dzieci i kadry pedagogicznej,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„</a:t>
            </a:r>
            <a:r>
              <a:rPr lang="pl-PL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Unplugged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– zajęcia na temat zagrożeń w sieci,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Młodzież w trudnościach,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Domowi detektywi, Bieg po Zdrowie,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Szkoła prowadzi też świetlicę szkolną w godzinach porannych oraz popołudniowych, dzieci mogą w niej przebywać wg potrzeb.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02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DBE90B4-C6BB-4E54-8C68-AFB2FF604C16}"/>
              </a:ext>
            </a:extLst>
          </p:cNvPr>
          <p:cNvSpPr txBox="1"/>
          <p:nvPr/>
        </p:nvSpPr>
        <p:spPr>
          <a:xfrm>
            <a:off x="929148" y="1017639"/>
            <a:ext cx="8642555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terenie gminy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obecnie nie funkcjonuje żadna świetlica środowiskowa, dzieci mogą spędzić czas w Bibliotece Gminnej – </a:t>
            </a:r>
            <a:r>
              <a:rPr lang="pl-PL" sz="2000">
                <a:latin typeface="Times New Roman" panose="02020603050405020304" pitchFamily="18" charset="0"/>
                <a:ea typeface="Times New Roman" panose="02020603050405020304" pitchFamily="18" charset="0"/>
              </a:rPr>
              <a:t>Pracowni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pl-PL" sz="2000">
                <a:latin typeface="Times New Roman" panose="02020603050405020304" pitchFamily="18" charset="0"/>
                <a:ea typeface="Times New Roman" panose="02020603050405020304" pitchFamily="18" charset="0"/>
              </a:rPr>
              <a:t>ultury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która ma w ofercie dla dzieci zajęcia zarówno płatne jak i bezpłatne.</a:t>
            </a:r>
          </a:p>
        </p:txBody>
      </p:sp>
    </p:spTree>
    <p:extLst>
      <p:ext uri="{BB962C8B-B14F-4D97-AF65-F5344CB8AC3E}">
        <p14:creationId xmlns:p14="http://schemas.microsoft.com/office/powerpoint/2010/main" val="20454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598AA06-8670-4747-8189-F15C89FBF0A4}"/>
              </a:ext>
            </a:extLst>
          </p:cNvPr>
          <p:cNvSpPr txBox="1"/>
          <p:nvPr/>
        </p:nvSpPr>
        <p:spPr>
          <a:xfrm>
            <a:off x="958645" y="988142"/>
            <a:ext cx="80083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 </a:t>
            </a:r>
            <a:r>
              <a:rPr lang="pl-PL" sz="3000" dirty="0">
                <a:solidFill>
                  <a:schemeClr val="accent1"/>
                </a:solidFill>
              </a:rPr>
              <a:t>Podsumowanie: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7D6B81A-51D8-4348-B7C0-3EA3692333DD}"/>
              </a:ext>
            </a:extLst>
          </p:cNvPr>
          <p:cNvSpPr txBox="1"/>
          <p:nvPr/>
        </p:nvSpPr>
        <p:spPr>
          <a:xfrm>
            <a:off x="958645" y="2227006"/>
            <a:ext cx="95422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związku ze zmianami społecznymi, wzrostem konsumpcjonizmu, zmianą ról społecznych przed służbami pomocowymi oraz oświatą stają nowe wyzwania, którym można stawić czoło tylko wspólnymi siłami. Dlatego  dalsze działania należy ukierunkować z jednej strony na ciągłe podnoszenie kwalifikacji osób pracujących  z rodziną, natomiast z drugiej na wypracowanie drogi wzajemnej współpracy, pomiędzy instytucjami.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72292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416</TotalTime>
  <Words>565</Words>
  <Application>Microsoft Office PowerPoint</Application>
  <PresentationFormat>Panoramiczny</PresentationFormat>
  <Paragraphs>41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Faseta</vt:lpstr>
      <vt:lpstr>  Sprawozdanie z realizacji  Gminnego Programu Wspierania  Rodziny za 2019 r.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zbiorcze za 2017 rok  z realizacji:    Gminnego Programu Wspierania Rodziny,   Gminnego programu przeciwdziałania przemocy  w rodzinie i ochrony ofiar przemocy w rodzinie   oraz   działalności Zespołu Interdyscyplinarnego.</dc:title>
  <dc:creator>G Strzelec-Kochowicz</dc:creator>
  <cp:lastModifiedBy>M.Kowal</cp:lastModifiedBy>
  <cp:revision>33</cp:revision>
  <cp:lastPrinted>2020-02-18T14:04:35Z</cp:lastPrinted>
  <dcterms:created xsi:type="dcterms:W3CDTF">2018-03-09T08:10:56Z</dcterms:created>
  <dcterms:modified xsi:type="dcterms:W3CDTF">2020-02-19T12:31:32Z</dcterms:modified>
</cp:coreProperties>
</file>