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302" r:id="rId19"/>
    <p:sldId id="303" r:id="rId20"/>
    <p:sldId id="304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305" r:id="rId46"/>
    <p:sldId id="297" r:id="rId47"/>
    <p:sldId id="298" r:id="rId48"/>
    <p:sldId id="299" r:id="rId49"/>
    <p:sldId id="300" r:id="rId50"/>
    <p:sldId id="301" r:id="rId51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liczba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7EC-4524-A1F8-27F85267C9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7EC-4524-A1F8-27F85267C9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7EC-4524-A1F8-27F85267C9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7EC-4524-A1F8-27F85267C92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7EC-4524-A1F8-27F85267C92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7EC-4524-A1F8-27F85267C92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7EC-4524-A1F8-27F85267C92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7EC-4524-A1F8-27F85267C92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Arkusz1!$A$2:$A$9</c:f>
              <c:strCache>
                <c:ptCount val="8"/>
                <c:pt idx="0">
                  <c:v>do 5 lat</c:v>
                </c:pt>
                <c:pt idx="1">
                  <c:v>6-12 lat</c:v>
                </c:pt>
                <c:pt idx="2">
                  <c:v>13-15 lat</c:v>
                </c:pt>
                <c:pt idx="3">
                  <c:v>16-19 lat</c:v>
                </c:pt>
                <c:pt idx="4">
                  <c:v>20-24 lata</c:v>
                </c:pt>
                <c:pt idx="5">
                  <c:v>25-44 lata</c:v>
                </c:pt>
                <c:pt idx="6">
                  <c:v>45-60 lat</c:v>
                </c:pt>
                <c:pt idx="7">
                  <c:v>powyżej 60 lat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43</c:v>
                </c:pt>
                <c:pt idx="1">
                  <c:v>164</c:v>
                </c:pt>
                <c:pt idx="2">
                  <c:v>156</c:v>
                </c:pt>
                <c:pt idx="3">
                  <c:v>172</c:v>
                </c:pt>
                <c:pt idx="4">
                  <c:v>84</c:v>
                </c:pt>
                <c:pt idx="5">
                  <c:v>92</c:v>
                </c:pt>
                <c:pt idx="6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2E-48F1-83D5-F46191F52ED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063-4FE7-BA1F-7A173DA8EF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063-4FE7-BA1F-7A173DA8EF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063-4FE7-BA1F-7A173DA8EF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063-4FE7-BA1F-7A173DA8EF0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3"/>
                <c:pt idx="0">
                  <c:v>osoby uczące się</c:v>
                </c:pt>
                <c:pt idx="1">
                  <c:v>osoby pracujące </c:v>
                </c:pt>
                <c:pt idx="2">
                  <c:v>pozostali 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394</c:v>
                </c:pt>
                <c:pt idx="1">
                  <c:v>324</c:v>
                </c:pt>
                <c:pt idx="2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DC-44DF-B13B-9E5F34F827A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Sprawozdanie merytoryczne  </a:t>
            </a:r>
            <a:br>
              <a:rPr lang="pl-PL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działalności Gminnej Biblioteki Publicznej w Lisewie za rok 2018</a:t>
            </a:r>
            <a:endParaRPr lang="pl-PL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8642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Usługi i korzystanie z biblioteki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31651"/>
          </a:xfrm>
        </p:spPr>
        <p:txBody>
          <a:bodyPr>
            <a:normAutofit/>
          </a:bodyPr>
          <a:lstStyle/>
          <a:p>
            <a:r>
              <a:rPr lang="pl-PL" sz="2000" dirty="0" smtClean="0"/>
              <a:t>Liczba odwiedzin fizycznych – 7627</a:t>
            </a:r>
          </a:p>
          <a:p>
            <a:r>
              <a:rPr lang="pl-PL" sz="2000" dirty="0" smtClean="0"/>
              <a:t>Liczba </a:t>
            </a:r>
            <a:r>
              <a:rPr lang="pl-PL" sz="2000" dirty="0" err="1" smtClean="0"/>
              <a:t>wypożyczeń</a:t>
            </a:r>
            <a:r>
              <a:rPr lang="pl-PL" sz="2000" dirty="0" smtClean="0"/>
              <a:t> na zewnątrz – 14960</a:t>
            </a:r>
          </a:p>
          <a:p>
            <a:r>
              <a:rPr lang="pl-PL" sz="2000" dirty="0" smtClean="0"/>
              <a:t>Liczba egzemplarzy udostępnionych na miejscu – 2962</a:t>
            </a:r>
          </a:p>
          <a:p>
            <a:r>
              <a:rPr lang="pl-PL" sz="2000" dirty="0" smtClean="0"/>
              <a:t>Liczba uczestników imprez organizowanych przez bibliotekę – 2545</a:t>
            </a:r>
          </a:p>
          <a:p>
            <a:r>
              <a:rPr lang="pl-PL" sz="2000" dirty="0" smtClean="0"/>
              <a:t>Lekcje biblioteczne</a:t>
            </a:r>
          </a:p>
          <a:p>
            <a:r>
              <a:rPr lang="pl-PL" sz="2000" dirty="0" smtClean="0"/>
              <a:t>Zajęcia dla przedszkolaków</a:t>
            </a:r>
          </a:p>
        </p:txBody>
      </p:sp>
    </p:spTree>
    <p:extLst>
      <p:ext uri="{BB962C8B-B14F-4D97-AF65-F5344CB8AC3E}">
        <p14:creationId xmlns:p14="http://schemas.microsoft.com/office/powerpoint/2010/main" val="164308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/>
              <a:t>Pracownicy Biblioteki</a:t>
            </a:r>
            <a:endParaRPr lang="pl-PL" sz="4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Liczba pracowników – 4 osoby</a:t>
            </a:r>
          </a:p>
          <a:p>
            <a:r>
              <a:rPr lang="pl-PL" sz="2000" dirty="0" smtClean="0"/>
              <a:t>Liczba w przeliczeniu na etaty – 3,13</a:t>
            </a:r>
          </a:p>
          <a:p>
            <a:r>
              <a:rPr lang="pl-PL" sz="2000" dirty="0" smtClean="0"/>
              <a:t>Liczba pracowników działalności podstawowej w etatach - 2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25002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b="1" dirty="0" smtClean="0"/>
              <a:t>Finanse biblioteki</a:t>
            </a:r>
            <a:endParaRPr lang="pl-PL" sz="4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Wydatki bieżące biblioteki – </a:t>
            </a:r>
            <a:r>
              <a:rPr lang="pl-PL" sz="2000" b="1" dirty="0" smtClean="0"/>
              <a:t>161 061 zł</a:t>
            </a:r>
          </a:p>
          <a:p>
            <a:r>
              <a:rPr lang="pl-PL" sz="2000" dirty="0" smtClean="0"/>
              <a:t>Wydatki na inwestycje – </a:t>
            </a:r>
            <a:r>
              <a:rPr lang="pl-PL" sz="2000" b="1" dirty="0" smtClean="0"/>
              <a:t>0 </a:t>
            </a:r>
          </a:p>
          <a:p>
            <a:r>
              <a:rPr lang="pl-PL" sz="2000" dirty="0" smtClean="0"/>
              <a:t>Budżet biblioteki od Organizatora – </a:t>
            </a:r>
            <a:r>
              <a:rPr lang="pl-PL" sz="2000" b="1" dirty="0" smtClean="0"/>
              <a:t>153 200 zł</a:t>
            </a:r>
          </a:p>
          <a:p>
            <a:r>
              <a:rPr lang="pl-PL" sz="2000" dirty="0" smtClean="0"/>
              <a:t>Środki pozyskane z grantów – </a:t>
            </a:r>
            <a:r>
              <a:rPr lang="pl-PL" sz="2000" b="1" dirty="0" smtClean="0"/>
              <a:t>6529 zł</a:t>
            </a:r>
          </a:p>
          <a:p>
            <a:r>
              <a:rPr lang="pl-PL" sz="2000" dirty="0" smtClean="0"/>
              <a:t>Środki na gromadzenie zbiorów – </a:t>
            </a:r>
            <a:r>
              <a:rPr lang="pl-PL" sz="2000" b="1" dirty="0" smtClean="0"/>
              <a:t>17860 zł</a:t>
            </a:r>
          </a:p>
          <a:p>
            <a:r>
              <a:rPr lang="pl-PL" sz="2000" dirty="0" smtClean="0"/>
              <a:t>Wydatki na personel – </a:t>
            </a:r>
            <a:r>
              <a:rPr lang="pl-PL" sz="2000" b="1" dirty="0" smtClean="0"/>
              <a:t>71 316 zł</a:t>
            </a:r>
          </a:p>
          <a:p>
            <a:r>
              <a:rPr lang="pl-PL" sz="2000" dirty="0" smtClean="0"/>
              <a:t>Wydatki na umowy cywilno-prawne (informatyk, inspektor danych osobowych, honoraria artystów) – </a:t>
            </a:r>
            <a:r>
              <a:rPr lang="pl-PL" sz="2000" b="1" dirty="0" smtClean="0"/>
              <a:t>17913,70 zł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100643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b="1" dirty="0" smtClean="0"/>
              <a:t>Wskaźniki</a:t>
            </a:r>
            <a:endParaRPr lang="pl-PL" sz="4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Liczba zbiorów na 1000 mieszkańców – 6583</a:t>
            </a:r>
          </a:p>
          <a:p>
            <a:r>
              <a:rPr lang="pl-PL" dirty="0" smtClean="0"/>
              <a:t>Liczba tytułów czasopism na 1000 mieszkańców – 1,34</a:t>
            </a:r>
          </a:p>
          <a:p>
            <a:r>
              <a:rPr lang="pl-PL" dirty="0" smtClean="0"/>
              <a:t>Księgozbiór powiększył się w 2018 r. o 1,71 %</a:t>
            </a:r>
            <a:endParaRPr lang="pl-PL" dirty="0"/>
          </a:p>
          <a:p>
            <a:r>
              <a:rPr lang="pl-PL" dirty="0" smtClean="0"/>
              <a:t>Ubytki w % - 1,23</a:t>
            </a:r>
          </a:p>
          <a:p>
            <a:r>
              <a:rPr lang="pl-PL" dirty="0" smtClean="0"/>
              <a:t>Wypożyczenia w przeliczeniu na mieszkańca – 2,9</a:t>
            </a:r>
          </a:p>
          <a:p>
            <a:r>
              <a:rPr lang="pl-PL" dirty="0" smtClean="0"/>
              <a:t>Odwiedziny w bibliotece w przeliczeniu na mieszkańca – 1,5</a:t>
            </a:r>
          </a:p>
          <a:p>
            <a:r>
              <a:rPr lang="pl-PL" dirty="0" smtClean="0"/>
              <a:t>Procent populacji objęty usługami – 17%</a:t>
            </a:r>
          </a:p>
          <a:p>
            <a:r>
              <a:rPr lang="pl-PL" dirty="0" smtClean="0"/>
              <a:t>Procent budżetu organizatora przeznaczony na bibliotekę – 0,7</a:t>
            </a:r>
          </a:p>
          <a:p>
            <a:r>
              <a:rPr lang="pl-PL" dirty="0" smtClean="0"/>
              <a:t>Procent budżetu biblioteki z pozyskanych grantów – 4,1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34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2648" y="167233"/>
            <a:ext cx="8740986" cy="1550989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26 Finał WOŚP 2018</a:t>
            </a:r>
            <a:br>
              <a:rPr lang="pl-PL" b="1" dirty="0" smtClean="0"/>
            </a:br>
            <a:r>
              <a:rPr lang="pl-PL" b="1" dirty="0" smtClean="0"/>
              <a:t>zebraliśmy 16 665, 68 zł</a:t>
            </a:r>
            <a:br>
              <a:rPr lang="pl-PL" b="1" dirty="0" smtClean="0"/>
            </a:br>
            <a:r>
              <a:rPr lang="pl-PL" sz="3200" b="1" dirty="0" err="1" smtClean="0"/>
              <a:t>GoodWay</a:t>
            </a:r>
            <a:r>
              <a:rPr lang="pl-PL" sz="3200" b="1" dirty="0" smtClean="0"/>
              <a:t> i </a:t>
            </a:r>
            <a:r>
              <a:rPr lang="pl-PL" sz="3200" b="1" dirty="0" err="1" smtClean="0"/>
              <a:t>Dubska</a:t>
            </a:r>
            <a:endParaRPr lang="pl-PL" sz="32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98" y="1927227"/>
            <a:ext cx="3551121" cy="473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098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Wesoła Nutka 2018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7" y="1580606"/>
            <a:ext cx="7396687" cy="4933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88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I Wyjazd do Ośrodka Edukacji Ekologicznej w Rudej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Górznieńsko</a:t>
            </a:r>
            <a:r>
              <a:rPr lang="pl-PL" dirty="0" smtClean="0"/>
              <a:t> – Lidzbarski Park Krajobrazowy</a:t>
            </a:r>
          </a:p>
          <a:p>
            <a:r>
              <a:rPr lang="pl-PL" dirty="0" smtClean="0"/>
              <a:t>W wyjeździe tym uczestniczyły trzy klasy IV ZSP w Lisewie wraz z opiekunami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22" y="3105695"/>
            <a:ext cx="6087292" cy="342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2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8 maja 2018 r. otwarcie </a:t>
            </a:r>
            <a:br>
              <a:rPr lang="pl-PL" b="1" dirty="0" smtClean="0"/>
            </a:br>
            <a:r>
              <a:rPr lang="pl-PL" b="1" dirty="0" smtClean="0"/>
              <a:t>Biblioteki - Pracowni Kultury w Lisewie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06" y="1930400"/>
            <a:ext cx="6999630" cy="466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3277" y="100149"/>
            <a:ext cx="8596668" cy="1320800"/>
          </a:xfrm>
        </p:spPr>
        <p:txBody>
          <a:bodyPr/>
          <a:lstStyle/>
          <a:p>
            <a:pPr algn="ctr"/>
            <a:r>
              <a:rPr lang="pl-PL" b="1" dirty="0" smtClean="0"/>
              <a:t>Wystawa podróżnicza </a:t>
            </a:r>
            <a:br>
              <a:rPr lang="pl-PL" b="1" dirty="0" smtClean="0"/>
            </a:br>
            <a:r>
              <a:rPr lang="pl-PL" b="1" dirty="0" smtClean="0"/>
              <a:t>Pani Katarzyny Laskowskiej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4" y="1420949"/>
            <a:ext cx="5629080" cy="375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08" y="2595879"/>
            <a:ext cx="5664926" cy="3776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328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Tworzenie strefy </a:t>
            </a:r>
            <a:r>
              <a:rPr lang="pl-PL" b="1" dirty="0" err="1" smtClean="0"/>
              <a:t>chillout’u</a:t>
            </a:r>
            <a:r>
              <a:rPr lang="pl-PL" b="1" dirty="0" smtClean="0"/>
              <a:t> w parku 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2" y="2147525"/>
            <a:ext cx="4770052" cy="357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30" y="2147525"/>
            <a:ext cx="4702628" cy="352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10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PODSTAWOWE DANE O BIBLIOTECE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 smtClean="0"/>
              <a:t>Organizator – Gmina Lisewo</a:t>
            </a:r>
          </a:p>
          <a:p>
            <a:pPr marL="0" indent="0" algn="ctr">
              <a:buNone/>
            </a:pPr>
            <a:endParaRPr lang="pl-PL" sz="2800" dirty="0"/>
          </a:p>
          <a:p>
            <a:pPr marL="0" indent="0" algn="just">
              <a:buNone/>
            </a:pPr>
            <a:r>
              <a:rPr lang="pl-PL" sz="2800" dirty="0" smtClean="0"/>
              <a:t>	Biblioteka jest samodzielną instytucją kultury </a:t>
            </a:r>
          </a:p>
          <a:p>
            <a:pPr marL="0" indent="0" algn="just">
              <a:buNone/>
            </a:pPr>
            <a:r>
              <a:rPr lang="pl-PL" sz="2800" dirty="0" smtClean="0"/>
              <a:t>o statusie biblioteki gminy wiejskiej.</a:t>
            </a:r>
          </a:p>
          <a:p>
            <a:pPr marL="0" indent="0" algn="just">
              <a:buNone/>
            </a:pPr>
            <a:r>
              <a:rPr lang="pl-PL" sz="2800" dirty="0" smtClean="0"/>
              <a:t>	Prowadzi działalność ponadlokaln</a:t>
            </a:r>
            <a:r>
              <a:rPr lang="pl-PL" sz="2800" dirty="0"/>
              <a:t>ą</a:t>
            </a:r>
          </a:p>
        </p:txBody>
      </p:sp>
    </p:spTree>
    <p:extLst>
      <p:ext uri="{BB962C8B-B14F-4D97-AF65-F5344CB8AC3E}">
        <p14:creationId xmlns:p14="http://schemas.microsoft.com/office/powerpoint/2010/main" val="1234796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25" y="522516"/>
            <a:ext cx="4467495" cy="5956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459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3294" y="14224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/>
              <a:t>Warsztaty ceramiki</a:t>
            </a:r>
            <a:endParaRPr lang="pl-PL" sz="40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4" y="1240971"/>
            <a:ext cx="5052740" cy="3368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03" y="2925218"/>
            <a:ext cx="5425440" cy="3616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4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/>
              <a:t>Konkurs fotograficzny</a:t>
            </a:r>
            <a:br>
              <a:rPr lang="pl-PL" sz="4000" b="1" dirty="0" smtClean="0"/>
            </a:br>
            <a:r>
              <a:rPr lang="pl-PL" sz="4000" b="1" dirty="0" smtClean="0"/>
              <a:t> „Sztuka w Twoim otoczeniu”</a:t>
            </a:r>
            <a:endParaRPr lang="pl-PL" sz="4000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35" y="2173651"/>
            <a:ext cx="6615043" cy="4410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008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 smtClean="0"/>
              <a:t>Spotkania z seniorami</a:t>
            </a:r>
            <a:endParaRPr lang="pl-PL" sz="4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930400"/>
            <a:ext cx="6871063" cy="4580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568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/>
              <a:t>Lunch w bibliotece z książką </a:t>
            </a:r>
            <a:br>
              <a:rPr lang="pl-PL" b="1" dirty="0" smtClean="0"/>
            </a:br>
            <a:r>
              <a:rPr lang="pl-PL" b="1" dirty="0" smtClean="0"/>
              <a:t>i smacznymi wspomnieniami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5" y="2160588"/>
            <a:ext cx="7047128" cy="469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93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7151" y="28302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/>
              <a:t>Warsztaty tworzenia wianków</a:t>
            </a:r>
            <a:br>
              <a:rPr lang="pl-PL" sz="4000" b="1" dirty="0" smtClean="0"/>
            </a:br>
            <a:r>
              <a:rPr lang="pl-PL" sz="4000" b="1" dirty="0" smtClean="0"/>
              <a:t> z seniorami</a:t>
            </a:r>
            <a:endParaRPr lang="pl-PL" sz="40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4" y="1777357"/>
            <a:ext cx="3492414" cy="4656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18" y="1777357"/>
            <a:ext cx="6122126" cy="4591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14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Wspólne pieczenie naleśników </a:t>
            </a:r>
            <a:br>
              <a:rPr lang="pl-PL" b="1" dirty="0" smtClean="0"/>
            </a:br>
            <a:r>
              <a:rPr lang="pl-PL" b="1" dirty="0" smtClean="0"/>
              <a:t>z dziećmi i seniorami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42" y="2041108"/>
            <a:ext cx="6910252" cy="460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06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9140" y="28052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/>
              <a:t>Zajęcia kreatywne warsztaty</a:t>
            </a:r>
            <a:endParaRPr lang="pl-PL" sz="44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89" y="1601328"/>
            <a:ext cx="7395151" cy="4930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73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/>
              <a:t>Powstanie grupy teatralnej 24.05.2018 r.</a:t>
            </a:r>
            <a:endParaRPr lang="pl-PL" sz="4000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2126344"/>
            <a:ext cx="6087291" cy="4565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17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7131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Warsztaty i animacje w sołectwach: </a:t>
            </a:r>
            <a:br>
              <a:rPr lang="pl-PL" b="1" dirty="0" smtClean="0"/>
            </a:br>
            <a:r>
              <a:rPr lang="pl-PL" dirty="0" smtClean="0"/>
              <a:t>Krusin, Chrusty, Wierzbowo, Lipienek, Kornatowo, Pniewite, Linowiec, Piątkowo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8" y="2578600"/>
            <a:ext cx="5929242" cy="395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74" y="2578600"/>
            <a:ext cx="2635219" cy="395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656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/>
              <a:t>Użytkownicy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dirty="0" smtClean="0"/>
          </a:p>
          <a:p>
            <a:pPr marL="0" indent="0" algn="ctr">
              <a:buNone/>
            </a:pPr>
            <a:r>
              <a:rPr lang="pl-PL" sz="2800" dirty="0" smtClean="0"/>
              <a:t>W 2018 r. zarejestrowanych było </a:t>
            </a:r>
            <a:r>
              <a:rPr lang="pl-PL" sz="2800" b="1" dirty="0" smtClean="0"/>
              <a:t>903</a:t>
            </a:r>
            <a:r>
              <a:rPr lang="pl-PL" sz="2800" dirty="0" smtClean="0"/>
              <a:t> użytkowników.</a:t>
            </a:r>
          </a:p>
          <a:p>
            <a:pPr marL="0" indent="0" algn="ctr">
              <a:buNone/>
            </a:pPr>
            <a:r>
              <a:rPr lang="pl-PL" sz="2800" dirty="0" smtClean="0"/>
              <a:t>Odwiedzin w bibliotece zarejestrowano</a:t>
            </a:r>
            <a:r>
              <a:rPr lang="pl-PL" sz="2800" b="1" dirty="0" smtClean="0"/>
              <a:t> 7627.</a:t>
            </a:r>
          </a:p>
          <a:p>
            <a:pPr marL="0" indent="0" algn="ctr">
              <a:buNone/>
            </a:pPr>
            <a:endParaRPr lang="pl-PL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68687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/>
              <a:t>Śniadanie z książką na trawie</a:t>
            </a:r>
            <a:endParaRPr lang="pl-PL" sz="40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29" y="2186714"/>
            <a:ext cx="6595448" cy="4396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5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5083" y="230777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 smtClean="0"/>
              <a:t>Cotygodniowe warsztaty instrumentalne (gitara) prowadzone przez Pana Szymona Szumskiego</a:t>
            </a:r>
            <a:endParaRPr lang="pl-PL" sz="40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68" y="2071954"/>
            <a:ext cx="5911131" cy="443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5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b="1" dirty="0" smtClean="0"/>
              <a:t>Koło Młodego Modelarza prowadzone przez Pana Dawida </a:t>
            </a:r>
            <a:r>
              <a:rPr lang="pl-PL" sz="4000" b="1" dirty="0" err="1" smtClean="0"/>
              <a:t>Rzydócha</a:t>
            </a:r>
            <a:endParaRPr lang="pl-PL" sz="40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05" y="2067559"/>
            <a:ext cx="5969726" cy="4477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343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0397" y="269966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pl-PL" b="1" dirty="0" smtClean="0"/>
              <a:t>Warsztaty taneczne </a:t>
            </a:r>
            <a:br>
              <a:rPr lang="pl-PL" b="1" dirty="0" smtClean="0"/>
            </a:br>
            <a:r>
              <a:rPr lang="pl-PL" sz="2800" b="1" i="1" dirty="0" smtClean="0"/>
              <a:t>(kurs tańca dla dorosłych) </a:t>
            </a:r>
            <a:r>
              <a:rPr lang="pl-PL" sz="2800" b="1" dirty="0" smtClean="0"/>
              <a:t>prowadzone przez Pana Michała Bystrego</a:t>
            </a:r>
            <a:br>
              <a:rPr lang="pl-PL" sz="2800" b="1" dirty="0" smtClean="0"/>
            </a:b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2" y="1825897"/>
            <a:ext cx="6426570" cy="4819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217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Spotkania „Aktywnych Mam”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57" y="1776549"/>
            <a:ext cx="6857997" cy="457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9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2832" y="21023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/>
              <a:t>Wyjazdy do kina na basen </a:t>
            </a:r>
            <a:br>
              <a:rPr lang="pl-PL" sz="4000" b="1" dirty="0" smtClean="0"/>
            </a:br>
            <a:r>
              <a:rPr lang="pl-PL" sz="4000" b="1" dirty="0" smtClean="0"/>
              <a:t>i do opery</a:t>
            </a:r>
            <a:endParaRPr lang="pl-PL" sz="40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2" y="1914216"/>
            <a:ext cx="3247360" cy="4329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17" y="1867988"/>
            <a:ext cx="5834724" cy="437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8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/>
              <a:t>Spotkania Klubu Aktywnego Mieszkańca</a:t>
            </a:r>
            <a:endParaRPr lang="pl-PL" b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52" y="1930400"/>
            <a:ext cx="6348832" cy="423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8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/>
              <a:t>Wyjazdy turystyczne nad morze </a:t>
            </a:r>
            <a:br>
              <a:rPr lang="pl-PL" b="1" dirty="0" smtClean="0"/>
            </a:br>
            <a:r>
              <a:rPr lang="pl-PL" b="1" dirty="0" smtClean="0"/>
              <a:t>oraz do Zakopanego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8" y="2259874"/>
            <a:ext cx="10621084" cy="408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75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126272"/>
            <a:ext cx="8596668" cy="1550989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„Odjazdowy Bibliotekarz”</a:t>
            </a:r>
            <a:br>
              <a:rPr lang="pl-PL" b="1" dirty="0" smtClean="0"/>
            </a:br>
            <a:r>
              <a:rPr lang="pl-PL" b="1" dirty="0" smtClean="0"/>
              <a:t>I </a:t>
            </a:r>
            <a:r>
              <a:rPr lang="pl-PL" b="1" dirty="0" smtClean="0"/>
              <a:t>Odjazdowy Rajd Rowerowy do </a:t>
            </a:r>
            <a:br>
              <a:rPr lang="pl-PL" b="1" dirty="0" smtClean="0"/>
            </a:br>
            <a:r>
              <a:rPr lang="pl-PL" b="1" dirty="0" smtClean="0"/>
              <a:t>Znanych Historycznych miejsc </a:t>
            </a:r>
            <a:br>
              <a:rPr lang="pl-PL" b="1" dirty="0" smtClean="0"/>
            </a:br>
            <a:r>
              <a:rPr lang="pl-PL" b="1" dirty="0" smtClean="0"/>
              <a:t>w Gminie Lisewie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12" y="2252027"/>
            <a:ext cx="6379912" cy="425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6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/>
              <a:t>Seanse filmowe </a:t>
            </a:r>
            <a:endParaRPr lang="pl-PL" sz="40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13" y="1700309"/>
            <a:ext cx="6583680" cy="493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43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Podział użytkowników wg wieku: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Do 5 lat – 43,</a:t>
            </a:r>
          </a:p>
          <a:p>
            <a:r>
              <a:rPr lang="pl-PL" sz="2000" dirty="0" smtClean="0"/>
              <a:t>6 – 12 lat – 164,</a:t>
            </a:r>
          </a:p>
          <a:p>
            <a:r>
              <a:rPr lang="pl-PL" sz="2000" dirty="0" smtClean="0"/>
              <a:t>13 – 15 lat – 156,</a:t>
            </a:r>
          </a:p>
          <a:p>
            <a:r>
              <a:rPr lang="pl-PL" sz="2000" dirty="0" smtClean="0"/>
              <a:t>16 – 19 lat  -172,</a:t>
            </a:r>
          </a:p>
          <a:p>
            <a:r>
              <a:rPr lang="pl-PL" sz="2000" dirty="0" smtClean="0"/>
              <a:t>20 – 24 lata – 84,</a:t>
            </a:r>
          </a:p>
          <a:p>
            <a:r>
              <a:rPr lang="pl-PL" sz="2000" dirty="0" smtClean="0"/>
              <a:t>25 – 44 lata – 92,</a:t>
            </a:r>
          </a:p>
          <a:p>
            <a:r>
              <a:rPr lang="pl-PL" sz="2000" dirty="0" smtClean="0"/>
              <a:t>45 – 60 lat – 82,</a:t>
            </a:r>
          </a:p>
          <a:p>
            <a:r>
              <a:rPr lang="pl-PL" sz="2000" dirty="0" smtClean="0"/>
              <a:t>Powyżej 60 – 110 osób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5061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Pomoc przy organizacji I Dni Lisewa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2" y="1416006"/>
            <a:ext cx="5968716" cy="3979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31" y="3000827"/>
            <a:ext cx="5355772" cy="3570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75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II Gminny Dzień Seniora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9" y="1585823"/>
            <a:ext cx="5870459" cy="391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00" y="3056708"/>
            <a:ext cx="5412886" cy="3608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710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/>
              <a:t>Dożynki Gminno-Parafialne</a:t>
            </a:r>
            <a:endParaRPr lang="pl-PL" sz="40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74" y="1601936"/>
            <a:ext cx="7380515" cy="4919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89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/>
              <a:t>Październikowe Noce Rockowe</a:t>
            </a:r>
            <a:br>
              <a:rPr lang="pl-PL" b="1" dirty="0" smtClean="0"/>
            </a:br>
            <a:r>
              <a:rPr lang="pl-PL" b="1" dirty="0" smtClean="0"/>
              <a:t>(</a:t>
            </a:r>
            <a:r>
              <a:rPr lang="pl-PL" b="1" dirty="0" err="1" smtClean="0"/>
              <a:t>GoodWay</a:t>
            </a:r>
            <a:r>
              <a:rPr lang="pl-PL" b="1" dirty="0" smtClean="0"/>
              <a:t> i </a:t>
            </a:r>
            <a:r>
              <a:rPr lang="pl-PL" b="1" dirty="0" err="1" smtClean="0"/>
              <a:t>CiHO</a:t>
            </a:r>
            <a:r>
              <a:rPr lang="pl-PL" b="1" dirty="0"/>
              <a:t>)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42" y="1930400"/>
            <a:ext cx="6940135" cy="462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700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Disco Dancing w Restauracji </a:t>
            </a:r>
            <a:br>
              <a:rPr lang="pl-PL" b="1" dirty="0" smtClean="0"/>
            </a:br>
            <a:r>
              <a:rPr lang="pl-PL" b="1" dirty="0" smtClean="0"/>
              <a:t>„Nad Stawem w Lisewie”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80" y="1930400"/>
            <a:ext cx="5989307" cy="4494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3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Spektakl teatralny </a:t>
            </a:r>
            <a:br>
              <a:rPr lang="pl-PL" b="1" dirty="0" smtClean="0"/>
            </a:br>
            <a:r>
              <a:rPr lang="pl-PL" b="1" dirty="0" smtClean="0"/>
              <a:t>„Za Wolność Waszą i Naszą” – 08.11.2018 r.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29" y="2225903"/>
            <a:ext cx="6497477" cy="433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5917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b="1" dirty="0" smtClean="0"/>
              <a:t>Obchody Święta Niepodległości</a:t>
            </a:r>
            <a:endParaRPr lang="pl-PL" sz="44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66" y="1575202"/>
            <a:ext cx="7276011" cy="4850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203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2831" y="862"/>
            <a:ext cx="8976118" cy="2363515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Dzień Inspiracji </a:t>
            </a:r>
            <a:br>
              <a:rPr lang="pl-PL" b="1" dirty="0" smtClean="0"/>
            </a:br>
            <a:r>
              <a:rPr lang="pl-PL" b="1" dirty="0" smtClean="0"/>
              <a:t>„Spotkanie Aktywnych” – 12.12.2018 r.</a:t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/>
              <a:t>Gość specjalny Pan Piotr Szczepański – Prezes Fundacji Wspomagania Wsi 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04" y="2651209"/>
            <a:ext cx="6094648" cy="4063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29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Rodzinne Mikołajki w Gminie Lisewo – 09.12.2018 r.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79" y="2060067"/>
            <a:ext cx="5992777" cy="4494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1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800" dirty="0" smtClean="0"/>
              <a:t>	Gminna Biblioteka - Pracownia Kultury współpracuje ze Stowarzyszeniami: Kuźnią Inicjatyw Lokalnych w Lisewie, Emerytów i Rencistów, oraz „Przyjazny Uśmiech”.</a:t>
            </a:r>
          </a:p>
          <a:p>
            <a:pPr marL="0" indent="0" algn="just">
              <a:buNone/>
            </a:pPr>
            <a:r>
              <a:rPr lang="pl-PL" sz="2800" dirty="0"/>
              <a:t>	</a:t>
            </a:r>
            <a:r>
              <a:rPr lang="pl-PL" sz="2800" dirty="0" smtClean="0"/>
              <a:t>Ponadto z Zespołem Szkolno-Przedszkolnym – Pani Agata </a:t>
            </a:r>
            <a:r>
              <a:rPr lang="pl-PL" sz="2800" dirty="0" err="1" smtClean="0"/>
              <a:t>Rzydóch</a:t>
            </a:r>
            <a:r>
              <a:rPr lang="pl-PL" sz="2800" dirty="0" smtClean="0"/>
              <a:t>.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53773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Podział użytkowników wg wieku: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564693"/>
              </p:ext>
            </p:extLst>
          </p:nvPr>
        </p:nvGraphicFramePr>
        <p:xfrm>
          <a:off x="563563" y="1930400"/>
          <a:ext cx="8596312" cy="463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20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3200" dirty="0" smtClean="0"/>
          </a:p>
          <a:p>
            <a:pPr marL="0" indent="0" algn="ctr">
              <a:buNone/>
            </a:pPr>
            <a:r>
              <a:rPr lang="pl-PL" sz="3200" dirty="0" smtClean="0"/>
              <a:t>Dziękuję za uwagę!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9888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Podział czytelników zarejestrowanych według zajęcia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sz="2800" dirty="0" smtClean="0"/>
          </a:p>
          <a:p>
            <a:r>
              <a:rPr lang="pl-PL" sz="2800" dirty="0" smtClean="0"/>
              <a:t>Osoby uczące się – </a:t>
            </a:r>
            <a:r>
              <a:rPr lang="pl-PL" sz="2800" b="1" dirty="0" smtClean="0"/>
              <a:t>394</a:t>
            </a:r>
          </a:p>
          <a:p>
            <a:r>
              <a:rPr lang="pl-PL" sz="2800" dirty="0" smtClean="0"/>
              <a:t>Osoby pracujące – </a:t>
            </a:r>
            <a:r>
              <a:rPr lang="pl-PL" sz="2800" b="1" dirty="0" smtClean="0"/>
              <a:t>324</a:t>
            </a:r>
          </a:p>
          <a:p>
            <a:r>
              <a:rPr lang="pl-PL" sz="2800" dirty="0" smtClean="0"/>
              <a:t>Pozostali - </a:t>
            </a:r>
            <a:r>
              <a:rPr lang="pl-PL" sz="2800" b="1" dirty="0" smtClean="0"/>
              <a:t>185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29578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Podział czytelników zarejestrowanych według zajęcia</a:t>
            </a:r>
            <a:endParaRPr lang="pl-PL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6047353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6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/>
              <a:t>Zbiory biblioteczne</a:t>
            </a:r>
            <a:endParaRPr lang="pl-PL" sz="4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Liczba zbiorów bibliotecznych – 34 450</a:t>
            </a:r>
          </a:p>
          <a:p>
            <a:r>
              <a:rPr lang="pl-PL" sz="2800" dirty="0" smtClean="0"/>
              <a:t>Liczba nabytków w 2018 r. – 590</a:t>
            </a:r>
          </a:p>
          <a:p>
            <a:r>
              <a:rPr lang="pl-PL" sz="2800" dirty="0" smtClean="0"/>
              <a:t>Liczba ubytków – 420 </a:t>
            </a:r>
          </a:p>
          <a:p>
            <a:r>
              <a:rPr lang="pl-PL" sz="2800" dirty="0" smtClean="0"/>
              <a:t>Liczba tytułów czasopism – 7</a:t>
            </a:r>
          </a:p>
          <a:p>
            <a:r>
              <a:rPr lang="pl-PL" sz="2800" dirty="0" smtClean="0"/>
              <a:t>Liczba audiobook - 59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2980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Dostęp i wyposażenie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Powierzchnia biblioteki – </a:t>
            </a:r>
            <a:r>
              <a:rPr lang="pl-PL" sz="2800" b="1" dirty="0" smtClean="0"/>
              <a:t>200 m2</a:t>
            </a:r>
          </a:p>
          <a:p>
            <a:r>
              <a:rPr lang="pl-PL" sz="2800" dirty="0" smtClean="0"/>
              <a:t>Liczba godzin w tygodniu dla czytelnika – </a:t>
            </a:r>
            <a:r>
              <a:rPr lang="pl-PL" sz="2800" b="1" dirty="0" smtClean="0"/>
              <a:t>40</a:t>
            </a:r>
          </a:p>
          <a:p>
            <a:r>
              <a:rPr lang="pl-PL" sz="2800" dirty="0" smtClean="0"/>
              <a:t>Liczba stanowisk komputerowych </a:t>
            </a:r>
            <a:r>
              <a:rPr lang="pl-PL" sz="2800" b="1" dirty="0" smtClean="0"/>
              <a:t>– 3</a:t>
            </a:r>
          </a:p>
          <a:p>
            <a:r>
              <a:rPr lang="pl-PL" sz="2800" dirty="0" smtClean="0"/>
              <a:t>Punkt biblioteczny w DPS - Mgoszcz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59137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791</TotalTime>
  <Words>523</Words>
  <Application>Microsoft Office PowerPoint</Application>
  <PresentationFormat>Panoramiczny</PresentationFormat>
  <Paragraphs>107</Paragraphs>
  <Slides>50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4" baseType="lpstr">
      <vt:lpstr>Arial</vt:lpstr>
      <vt:lpstr>Trebuchet MS</vt:lpstr>
      <vt:lpstr>Wingdings 3</vt:lpstr>
      <vt:lpstr>Faseta</vt:lpstr>
      <vt:lpstr>Sprawozdanie merytoryczne   z działalności Gminnej Biblioteki Publicznej w Lisewie za rok 2018</vt:lpstr>
      <vt:lpstr>PODSTAWOWE DANE O BIBLIOTECE</vt:lpstr>
      <vt:lpstr>Użytkownicy</vt:lpstr>
      <vt:lpstr>Podział użytkowników wg wieku: </vt:lpstr>
      <vt:lpstr>Podział użytkowników wg wieku: </vt:lpstr>
      <vt:lpstr>Podział czytelników zarejestrowanych według zajęcia</vt:lpstr>
      <vt:lpstr>Podział czytelników zarejestrowanych według zajęcia</vt:lpstr>
      <vt:lpstr>Zbiory biblioteczne</vt:lpstr>
      <vt:lpstr>Dostęp i wyposażenie</vt:lpstr>
      <vt:lpstr>Usługi i korzystanie z biblioteki</vt:lpstr>
      <vt:lpstr>Pracownicy Biblioteki</vt:lpstr>
      <vt:lpstr>Finanse biblioteki</vt:lpstr>
      <vt:lpstr>Wskaźniki</vt:lpstr>
      <vt:lpstr>26 Finał WOŚP 2018 zebraliśmy 16 665, 68 zł GoodWay i Dubska</vt:lpstr>
      <vt:lpstr>Wesoła Nutka 2018</vt:lpstr>
      <vt:lpstr>I Wyjazd do Ośrodka Edukacji Ekologicznej w Rudej</vt:lpstr>
      <vt:lpstr>8 maja 2018 r. otwarcie  Biblioteki - Pracowni Kultury w Lisewie</vt:lpstr>
      <vt:lpstr>Wystawa podróżnicza  Pani Katarzyny Laskowskiej</vt:lpstr>
      <vt:lpstr>Tworzenie strefy chillout’u w parku </vt:lpstr>
      <vt:lpstr>Prezentacja programu PowerPoint</vt:lpstr>
      <vt:lpstr>Warsztaty ceramiki</vt:lpstr>
      <vt:lpstr>Konkurs fotograficzny  „Sztuka w Twoim otoczeniu”</vt:lpstr>
      <vt:lpstr>Spotkania z seniorami</vt:lpstr>
      <vt:lpstr>Lunch w bibliotece z książką  i smacznymi wspomnieniami</vt:lpstr>
      <vt:lpstr>Warsztaty tworzenia wianków  z seniorami</vt:lpstr>
      <vt:lpstr>Wspólne pieczenie naleśników  z dziećmi i seniorami</vt:lpstr>
      <vt:lpstr>Zajęcia kreatywne warsztaty</vt:lpstr>
      <vt:lpstr>Powstanie grupy teatralnej 24.05.2018 r.</vt:lpstr>
      <vt:lpstr>Warsztaty i animacje w sołectwach:  Krusin, Chrusty, Wierzbowo, Lipienek, Kornatowo, Pniewite, Linowiec, Piątkowo</vt:lpstr>
      <vt:lpstr>Śniadanie z książką na trawie</vt:lpstr>
      <vt:lpstr>Cotygodniowe warsztaty instrumentalne (gitara) prowadzone przez Pana Szymona Szumskiego</vt:lpstr>
      <vt:lpstr>Koło Młodego Modelarza prowadzone przez Pana Dawida Rzydócha</vt:lpstr>
      <vt:lpstr>Warsztaty taneczne  (kurs tańca dla dorosłych) prowadzone przez Pana Michała Bystrego </vt:lpstr>
      <vt:lpstr>Spotkania „Aktywnych Mam”</vt:lpstr>
      <vt:lpstr>Wyjazdy do kina na basen  i do opery</vt:lpstr>
      <vt:lpstr>Spotkania Klubu Aktywnego Mieszkańca</vt:lpstr>
      <vt:lpstr>Wyjazdy turystyczne nad morze  oraz do Zakopanego</vt:lpstr>
      <vt:lpstr>„Odjazdowy Bibliotekarz” I Odjazdowy Rajd Rowerowy do  Znanych Historycznych miejsc  w Gminie Lisewie</vt:lpstr>
      <vt:lpstr>Seanse filmowe </vt:lpstr>
      <vt:lpstr>Pomoc przy organizacji I Dni Lisewa</vt:lpstr>
      <vt:lpstr>II Gminny Dzień Seniora</vt:lpstr>
      <vt:lpstr>Dożynki Gminno-Parafialne</vt:lpstr>
      <vt:lpstr>Październikowe Noce Rockowe (GoodWay i CiHO)</vt:lpstr>
      <vt:lpstr>Disco Dancing w Restauracji  „Nad Stawem w Lisewie”</vt:lpstr>
      <vt:lpstr>Spektakl teatralny  „Za Wolność Waszą i Naszą” – 08.11.2018 r.</vt:lpstr>
      <vt:lpstr>Obchody Święta Niepodległości</vt:lpstr>
      <vt:lpstr>Dzień Inspiracji  „Spotkanie Aktywnych” – 12.12.2018 r.  Gość specjalny Pan Piotr Szczepański – Prezes Fundacji Wspomagania Wsi </vt:lpstr>
      <vt:lpstr>Rodzinne Mikołajki w Gminie Lisewo – 09.12.2018 r.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merytoryczne   z działalności Gminnej Biblioteki Publicznej w Lisewie za rok 2018</dc:title>
  <dc:creator>Lisewo-1</dc:creator>
  <cp:lastModifiedBy>Lisewo-1</cp:lastModifiedBy>
  <cp:revision>56</cp:revision>
  <cp:lastPrinted>2019-05-24T07:34:52Z</cp:lastPrinted>
  <dcterms:created xsi:type="dcterms:W3CDTF">2019-03-22T07:54:46Z</dcterms:created>
  <dcterms:modified xsi:type="dcterms:W3CDTF">2019-05-24T07:36:01Z</dcterms:modified>
</cp:coreProperties>
</file>