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4" r:id="rId30"/>
    <p:sldId id="286" r:id="rId31"/>
    <p:sldId id="287" r:id="rId32"/>
    <p:sldId id="288" r:id="rId33"/>
    <p:sldId id="289" r:id="rId3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AD021-4172-4A91-AA17-012667B815EC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609B9-2830-4E9F-9610-1CE385243C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149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89A1-0729-4CB1-B0C9-C780E915CB5E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998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89A1-0729-4CB1-B0C9-C780E915CB5E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947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89A1-0729-4CB1-B0C9-C780E915CB5E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6505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89A1-0729-4CB1-B0C9-C780E915CB5E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4700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89A1-0729-4CB1-B0C9-C780E915CB5E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5302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89A1-0729-4CB1-B0C9-C780E915CB5E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9554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89A1-0729-4CB1-B0C9-C780E915CB5E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9707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89A1-0729-4CB1-B0C9-C780E915CB5E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644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89A1-0729-4CB1-B0C9-C780E915CB5E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649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89A1-0729-4CB1-B0C9-C780E915CB5E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4B5C755-A34F-463B-9553-6E5EA9DDD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378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89A1-0729-4CB1-B0C9-C780E915CB5E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098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89A1-0729-4CB1-B0C9-C780E915CB5E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598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89A1-0729-4CB1-B0C9-C780E915CB5E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249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89A1-0729-4CB1-B0C9-C780E915CB5E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00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89A1-0729-4CB1-B0C9-C780E915CB5E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38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89A1-0729-4CB1-B0C9-C780E915CB5E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412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89A1-0729-4CB1-B0C9-C780E915CB5E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898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C0789A1-0729-4CB1-B0C9-C780E915CB5E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4B5C755-A34F-463B-9553-6E5EA9DDD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369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lmek.pl/dla-mieszkancow/aktualnosci/392-ankieta-nowe-mieszkania-komunalne-w-chelmk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Substancja_psychoaktywna" TargetMode="Externa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35693&amp;picture=store-shop-clip-art" TargetMode="External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lmek.pl/dla-mieszkancow/aktualnosci/392-ankieta-nowe-mieszkania-komunalne-w-chelmk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lmek.pl/dla-mieszkancow/aktualnosci/392-ankieta-nowe-mieszkania-komunalne-w-chelmk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2B9596-C4B7-4C1D-9E20-011CFAE39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2779" y="2959768"/>
            <a:ext cx="9144000" cy="23876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3600" b="1" i="1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Yu Gothic UI Semibold" panose="020B0700000000000000" pitchFamily="34" charset="-128"/>
                <a:cs typeface="Calibri Light" panose="020F0302020204030204" pitchFamily="34" charset="0"/>
              </a:rPr>
              <a:t>Sprawozdanie z wykonania </a:t>
            </a:r>
            <a:br>
              <a:rPr lang="pl-PL" sz="3600" b="1" i="1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Yu Gothic UI Semibold" panose="020B0700000000000000" pitchFamily="34" charset="-128"/>
                <a:cs typeface="Calibri Light" panose="020F0302020204030204" pitchFamily="34" charset="0"/>
              </a:rPr>
            </a:br>
            <a:r>
              <a:rPr lang="pl-PL" sz="3600" b="1" i="1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Yu Gothic UI Semibold" panose="020B0700000000000000" pitchFamily="34" charset="-128"/>
                <a:cs typeface="Calibri Light" panose="020F0302020204030204" pitchFamily="34" charset="0"/>
              </a:rPr>
              <a:t>Gminnego programu profilaktyki i rozwiązywania problemów alkoholowych oraz przeciwdziałania narkomanii za 2018 r.</a:t>
            </a:r>
            <a:br>
              <a:rPr lang="pl-PL" sz="3600" b="1" i="1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36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4287FFD7-640E-459A-A07D-049F96DCE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9668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6A2748-11CF-48FE-B989-62671DB11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Mieszkańcy sięgają po alkohol z powodu:</a:t>
            </a:r>
            <a:br>
              <a:rPr lang="pl-PL" b="1" dirty="0"/>
            </a:br>
            <a:endParaRPr lang="pl-PL" b="1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4C180EB1-D38F-4A08-B73E-65277774D5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6716" y="1118937"/>
            <a:ext cx="6242479" cy="4199021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2657C8F-5D3E-42D7-A1DC-24750413E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Dla towarzystwa- 73 %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By zapomnieć o problemach- 14%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Brak konkretnych powodów- 14%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By złagodzić stres- 11%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EA9CE3A6-336A-4D23-9801-0C495BB2D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1567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718B8EB7-1662-4374-B02B-BE7B749F0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154" y="1413330"/>
            <a:ext cx="3549121" cy="1371600"/>
          </a:xfrm>
        </p:spPr>
        <p:txBody>
          <a:bodyPr/>
          <a:lstStyle/>
          <a:p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Prowadzenie pojazdów pod wpływem alkoholu</a:t>
            </a:r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3D41284D-5FED-4161-824E-4032AC2C74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82653" y="1750214"/>
            <a:ext cx="6240911" cy="3663997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ABBFFEDD-6325-41B7-9074-E9FBBA0F1A41}"/>
              </a:ext>
            </a:extLst>
          </p:cNvPr>
          <p:cNvSpPr txBox="1"/>
          <p:nvPr/>
        </p:nvSpPr>
        <p:spPr>
          <a:xfrm>
            <a:off x="1339932" y="3234586"/>
            <a:ext cx="39058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dirty="0"/>
              <a:t>Jak wynika z zebranego materiału badawczego 15 % badanych prowadziło pojazd w stanie nietrzeźwości </a:t>
            </a:r>
            <a:br>
              <a:rPr lang="pl-PL" dirty="0"/>
            </a:br>
            <a:r>
              <a:rPr lang="pl-PL" dirty="0"/>
              <a:t>(często, sporadycznie, raz).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D35A4DB-9A09-436C-A720-805B4A9C3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8829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4E1A2198-3602-4158-A2BB-1750D5DAE2B7}"/>
              </a:ext>
            </a:extLst>
          </p:cNvPr>
          <p:cNvSpPr txBox="1"/>
          <p:nvPr/>
        </p:nvSpPr>
        <p:spPr>
          <a:xfrm>
            <a:off x="3068053" y="2478508"/>
            <a:ext cx="6617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II. Problem nikotynowy</a:t>
            </a:r>
            <a:br>
              <a:rPr lang="pl-PL" sz="48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48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dorośli mieszkańcy</a:t>
            </a:r>
            <a:endParaRPr lang="pl-PL" sz="48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0A00896E-1C61-4157-B620-C918EF88E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279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A66DB9-8F81-4884-8317-1CD1FA219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167063"/>
            <a:ext cx="3549121" cy="1371600"/>
          </a:xfrm>
        </p:spPr>
        <p:txBody>
          <a:bodyPr/>
          <a:lstStyle/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Problem nikotynowy </a:t>
            </a:r>
            <a:br>
              <a:rPr lang="pl-PL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z perspektywy dorosłych mieszkańców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DD72466E-83F0-4F78-B185-215F96473C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88016" y="1852863"/>
            <a:ext cx="5740871" cy="3224463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3D75CF5-BDD2-4F7C-B629-BB62FD8F9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4311" y="3140242"/>
            <a:ext cx="3549121" cy="2358190"/>
          </a:xfrm>
        </p:spPr>
        <p:txBody>
          <a:bodyPr>
            <a:noAutofit/>
          </a:bodyPr>
          <a:lstStyle/>
          <a:p>
            <a: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Do palenia papierosów przyznało się </a:t>
            </a:r>
            <a:r>
              <a:rPr lang="pl-PL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38% </a:t>
            </a:r>
            <a: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ankietowanych. Największa część mieszkańców deklarujących palenie to nałogowi palacze, sięgający po papierosa codziennie (</a:t>
            </a:r>
            <a:r>
              <a:rPr lang="pl-PL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26%). </a:t>
            </a:r>
            <a: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2% badanych pali kilka razy w tygodniu, 6% kilka razy w miesiącu, a 4% kilka razy w roku.</a:t>
            </a:r>
          </a:p>
          <a:p>
            <a:endParaRPr lang="pl-PL" sz="200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12CD07F-7320-44C8-A5AF-C93EB007C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1737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7BDA67-92B1-4DD5-9A12-429B8683A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3230" y="1419726"/>
            <a:ext cx="3549121" cy="745958"/>
          </a:xfrm>
        </p:spPr>
        <p:txBody>
          <a:bodyPr/>
          <a:lstStyle/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Walka z nałogiem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9080148E-0070-49C0-9B33-46F516C90D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0731" y="1828830"/>
            <a:ext cx="5006245" cy="3368784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B1AFBFD-36C4-4992-B9E0-91FADBA19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4312" y="2634916"/>
            <a:ext cx="4426958" cy="2803358"/>
          </a:xfrm>
        </p:spPr>
        <p:txBody>
          <a:bodyPr>
            <a:noAutofit/>
          </a:bodyPr>
          <a:lstStyle/>
          <a:p>
            <a: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Uzależnienie od nikotyny jest jednym </a:t>
            </a:r>
            <a:b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z najsilniejszych uzależnień od środków psychoaktywnych. </a:t>
            </a:r>
          </a:p>
          <a:p>
            <a: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Usiłowania rozstania się z nałogiem często kończą się niepowodzeniem, </a:t>
            </a:r>
            <a:b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co zniechęca palaczy do podejmowania kolejnych kroków.</a:t>
            </a:r>
          </a:p>
          <a:p>
            <a:endParaRPr lang="pl-PL" sz="200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5CDEBD0-55E9-4F5D-BBDE-54068BACA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38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9CC96B-E434-48EE-86FC-0CE1EC227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Problem narkotykowy z perspektywy dorosłych mieszkańców</a:t>
            </a:r>
            <a:br>
              <a:rPr lang="pl-PL" i="1" dirty="0"/>
            </a:br>
            <a:r>
              <a:rPr lang="pl-PL" dirty="0"/>
              <a:t> </a:t>
            </a:r>
            <a:br>
              <a:rPr lang="pl-PL" dirty="0"/>
            </a:br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C4037AED-3900-4440-8279-F9C6BC537E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072337"/>
            <a:ext cx="5652291" cy="4053116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98466D8-E2BA-4F21-ABFC-1CFD5994E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29380" y="2410326"/>
            <a:ext cx="4258984" cy="3224463"/>
          </a:xfrm>
        </p:spPr>
        <p:txBody>
          <a:bodyPr>
            <a:normAutofit/>
          </a:bodyPr>
          <a:lstStyle/>
          <a:p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Skala problemu narkotykowego wśród dorosłych mieszkańców przybiera umiarkowane rozmiary na terenie gminy. </a:t>
            </a:r>
          </a:p>
          <a:p>
            <a:r>
              <a:rPr lang="pl-PL" sz="1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92% </a:t>
            </a:r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respondentów nie zażywa narkotyków. </a:t>
            </a:r>
            <a:r>
              <a:rPr lang="pl-PL" sz="1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4% </a:t>
            </a:r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spośród wszystkich ankietowanych zażywa narkotyki kilka razy w miesiącu, 2% sięga po nie raz w tygodniu, a</a:t>
            </a:r>
            <a:r>
              <a:rPr lang="pl-PL" sz="1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2% </a:t>
            </a:r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codziennie lub prawie codziennie</a:t>
            </a:r>
            <a: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7541EB-2620-4739-AFBA-79D1CF69F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9092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A5BD98-7556-43A6-90DD-841AF6229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049" y="1323474"/>
            <a:ext cx="3549121" cy="1371600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Problem przemocowy z perspektywy dorosłych mieszkańców</a:t>
            </a:r>
            <a:br>
              <a:rPr lang="pl-PL" i="1" dirty="0">
                <a:solidFill>
                  <a:schemeClr val="accent1">
                    <a:lumMod val="50000"/>
                  </a:schemeClr>
                </a:solidFill>
              </a:rPr>
            </a:br>
            <a:endParaRPr lang="pl-PL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A18ED840-9EBD-4DA6-A6C9-664B809F41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2968" y="276726"/>
            <a:ext cx="7393313" cy="6304548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9375EBF-13F8-4857-9B4D-346EE1859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847" y="2490537"/>
            <a:ext cx="3549121" cy="3609474"/>
          </a:xfrm>
        </p:spPr>
        <p:txBody>
          <a:bodyPr>
            <a:normAutofit/>
          </a:bodyPr>
          <a:lstStyle/>
          <a:p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Problem przemocowy to kolejne zagadnienie poruszane </a:t>
            </a:r>
            <a:b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w niniejszej diagnozie. </a:t>
            </a:r>
          </a:p>
          <a:p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Badanie to miało na celu, nie tylko oszacowanie liczby rodzin zagrożonych przemocą domową, ale także sprawdzenie czy mieszkańcy wiedzą, czym jest przemoc i jakie zachowania klasyfikuje się jako przemocowe.</a:t>
            </a:r>
          </a:p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C7FEBB8-B5DE-48C2-9BC5-DB4F0CAA2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9654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CB1121-1640-4AEC-BEA7-72257A2E8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0"/>
            <a:ext cx="3549121" cy="1371600"/>
          </a:xfrm>
        </p:spPr>
        <p:txBody>
          <a:bodyPr/>
          <a:lstStyle/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Skala występowania przemocy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F998461C-F116-4EE6-8242-D4A0370544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8033" y="2944295"/>
            <a:ext cx="8112261" cy="2886116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43EC5D5-F527-465F-AEB2-124D732976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33434" y="173667"/>
            <a:ext cx="6613134" cy="2208586"/>
          </a:xfrm>
        </p:spPr>
        <p:txBody>
          <a:bodyPr>
            <a:normAutofit/>
          </a:bodyPr>
          <a:lstStyle/>
          <a:p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Zapytano respondentów o to, czy znają kogoś kto doświadcza przemocy domowej. </a:t>
            </a:r>
          </a:p>
          <a:p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Okazuje się, że aż </a:t>
            </a:r>
            <a:r>
              <a:rPr lang="pl-PL" sz="1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26% </a:t>
            </a:r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ankietowanych zna osobę doświadczającą przemocy domowej. Skala przemocy domowej na terenie gminy zdaje się przybierać stosunkowo poważne rozmiary</a:t>
            </a:r>
            <a:r>
              <a:rPr lang="pl-PL" sz="1800" dirty="0"/>
              <a:t>.</a:t>
            </a:r>
          </a:p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8629BFD-1013-4878-A621-ECD34EC1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7191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2B0C0D45-67A5-4184-91D4-5EBC8D143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III. Badanie uczniów-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ESPAD</a:t>
            </a:r>
          </a:p>
        </p:txBody>
      </p:sp>
      <p:pic>
        <p:nvPicPr>
          <p:cNvPr id="7" name="Symbol zastępczy zawartości 5">
            <a:extLst>
              <a:ext uri="{FF2B5EF4-FFF2-40B4-BE49-F238E27FC236}">
                <a16:creationId xmlns:a16="http://schemas.microsoft.com/office/drawing/2014/main" id="{CAA75920-ACFA-40FD-8AE9-6820CA3184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37723" y="3705726"/>
            <a:ext cx="4854742" cy="21576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D61BF3B2-85C6-4FCF-94E4-B90D55876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3664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30B8B79A-9FFE-4AE4-9676-A1C8AA64E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950493"/>
            <a:ext cx="3549121" cy="890337"/>
          </a:xfrm>
        </p:spPr>
        <p:txBody>
          <a:bodyPr/>
          <a:lstStyle/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Problem nikotynowy wśród uczniów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EBC3A53B-52D7-45CE-AFEF-5FC28476A4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3559" y="1503948"/>
            <a:ext cx="6429735" cy="3080084"/>
          </a:xfrm>
          <a:prstGeom prst="rect">
            <a:avLst/>
          </a:prstGeom>
        </p:spPr>
      </p:pic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684AE5FF-1288-4E38-9E33-FCC288D66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35506" y="2093495"/>
            <a:ext cx="3697928" cy="2707105"/>
          </a:xfrm>
        </p:spPr>
        <p:txBody>
          <a:bodyPr>
            <a:noAutofit/>
          </a:bodyPr>
          <a:lstStyle/>
          <a:p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Jak wynika z udzielonych odpowiedzi, 50% respondentów nigdy nie paliło papierosów. </a:t>
            </a:r>
          </a:p>
          <a:p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Oznacza to, że aż </a:t>
            </a:r>
            <a:r>
              <a:rPr lang="pl-PL" sz="1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50</a:t>
            </a:r>
            <a:r>
              <a:rPr lang="pl-PL" sz="18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% </a:t>
            </a:r>
            <a:r>
              <a:rPr lang="pl-PL" sz="18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ankietowanych gimnazjalistów i VII- klasistów miało kontakt z</a:t>
            </a:r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l-PL" sz="18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nikotyną</a:t>
            </a:r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 w swoim życiu.</a:t>
            </a:r>
          </a:p>
        </p:txBody>
      </p:sp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87D7BE37-125C-4F6F-AAC4-C57B65F95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4378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C7F383-5ED5-4631-845B-370D53EC9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527" y="2195762"/>
            <a:ext cx="8672422" cy="1407695"/>
          </a:xfrm>
        </p:spPr>
        <p:txBody>
          <a:bodyPr>
            <a:noAutofit/>
          </a:bodyPr>
          <a:lstStyle/>
          <a:p>
            <a:pPr algn="ctr"/>
            <a:r>
              <a:rPr lang="pl-PL" sz="6000" i="1" dirty="0">
                <a:solidFill>
                  <a:schemeClr val="accent1">
                    <a:lumMod val="50000"/>
                  </a:schemeClr>
                </a:solidFill>
              </a:rPr>
              <a:t>Działania w zakresie profilaktyki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584953CD-C151-4AE0-B5EC-89AF4FF6D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8741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E6DAB8-C017-40D0-BA0C-086FF053C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396" y="818149"/>
            <a:ext cx="3549121" cy="733926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1">
                    <a:lumMod val="50000"/>
                  </a:schemeClr>
                </a:solidFill>
              </a:rPr>
              <a:t>Problem alkoholowy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FDF0E048-BCEB-4A7D-8029-6B189D52A8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5339" y="1010653"/>
            <a:ext cx="7251147" cy="4632158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36552AD-8DD1-4767-83E4-EA4BB2BFF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4065" y="2033336"/>
            <a:ext cx="3971781" cy="3128212"/>
          </a:xfrm>
        </p:spPr>
        <p:txBody>
          <a:bodyPr>
            <a:normAutofit/>
          </a:bodyPr>
          <a:lstStyle/>
          <a:p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W ostatnim miesiącu picie alkoholu zadeklarowało </a:t>
            </a:r>
            <a:r>
              <a:rPr lang="pl-PL" sz="1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36% </a:t>
            </a:r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ankietowanych gimnazjalistów, z czego: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 22% piło 1-2 razy,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co 10 osoba piła 3-5 razy.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4% uczniów w ostatnim miesiącu piło alkohol 10-19 razy </a:t>
            </a:r>
            <a:r>
              <a:rPr lang="pl-PL" sz="2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!!!</a:t>
            </a:r>
          </a:p>
          <a:p>
            <a:endParaRPr lang="pl-PL" sz="200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3FCC61-4A3A-47C8-9986-6ED4FE32C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5588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F1A2C8-ED68-4924-8590-5370F9C8B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799"/>
            <a:ext cx="3549121" cy="553453"/>
          </a:xfrm>
        </p:spPr>
        <p:txBody>
          <a:bodyPr/>
          <a:lstStyle/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Problem alkoholowy c.d.</a:t>
            </a:r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7FD19A54-59D3-4E3A-9FEB-55BA36A0C8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1310" y="264694"/>
            <a:ext cx="6451784" cy="6148137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5CFFBF9-4D1A-49CB-A30B-580C10E96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39253" y="1876928"/>
            <a:ext cx="4162926" cy="516154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pl-PL" sz="7200" dirty="0">
                <a:latin typeface="Calibri Light" panose="020F0302020204030204" pitchFamily="34" charset="0"/>
                <a:cs typeface="Calibri Light" panose="020F0302020204030204" pitchFamily="34" charset="0"/>
              </a:rPr>
              <a:t>Analizując częstości wyborów konsekwencji pozytywnych i negatywnych zaważamy, że większa ilość uczniów w większym stopniu </a:t>
            </a:r>
            <a:r>
              <a:rPr lang="pl-PL" sz="7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spodziewa się negatywnych następstw związanych z piciem alkoholu.</a:t>
            </a:r>
            <a:r>
              <a:rPr lang="pl-PL" sz="7200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  <a:p>
            <a:pPr>
              <a:lnSpc>
                <a:spcPct val="170000"/>
              </a:lnSpc>
            </a:pPr>
            <a:r>
              <a:rPr lang="pl-PL" sz="7200" dirty="0">
                <a:latin typeface="Calibri Light" panose="020F0302020204030204" pitchFamily="34" charset="0"/>
                <a:cs typeface="Calibri Light" panose="020F0302020204030204" pitchFamily="34" charset="0"/>
              </a:rPr>
              <a:t>Wydawałoby się, że jest to tendencja dobra. Bardzo zastanawiający jest jednak fakt, że </a:t>
            </a:r>
            <a:r>
              <a:rPr lang="pl-PL" sz="7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mimo oczekiwania negatywnych konsekwencji uczniowie decydują się na picie alkoholu</a:t>
            </a:r>
            <a:r>
              <a:rPr lang="pl-PL" sz="7200" dirty="0">
                <a:latin typeface="Calibri Light" panose="020F0302020204030204" pitchFamily="34" charset="0"/>
                <a:cs typeface="Calibri Light" panose="020F0302020204030204" pitchFamily="34" charset="0"/>
              </a:rPr>
              <a:t> stosunkowo często i w dużych ilościach.</a:t>
            </a:r>
          </a:p>
          <a:p>
            <a:r>
              <a:rPr lang="pl-PL" sz="6200" i="1" dirty="0"/>
              <a:t> </a:t>
            </a:r>
          </a:p>
          <a:p>
            <a:r>
              <a:rPr lang="pl-PL" dirty="0"/>
              <a:t> </a:t>
            </a:r>
          </a:p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8C2BED-45AF-46F7-AAA4-AB5A8460C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8627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2237B9-2204-41D0-8D30-28EEAA74F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269" y="457199"/>
            <a:ext cx="3549121" cy="137160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1">
                    <a:lumMod val="50000"/>
                  </a:schemeClr>
                </a:solidFill>
              </a:rPr>
              <a:t>Używanie innych substancji psychoaktywnych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E607E78F-9918-41A5-A626-E9295F914C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866815" y="1371599"/>
            <a:ext cx="4395830" cy="385074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5EE87C7-2B63-4646-8731-12B83290A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8779" y="1949115"/>
            <a:ext cx="5618748" cy="3765885"/>
          </a:xfrm>
        </p:spPr>
        <p:txBody>
          <a:bodyPr>
            <a:normAutofit/>
          </a:bodyPr>
          <a:lstStyle/>
          <a:p>
            <a: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Do szerokiej grupy innych niż alkohol i tytoń substancji psychoaktywnych należą takie substancje </a:t>
            </a:r>
            <a:r>
              <a:rPr lang="pl-PL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legalne jak leki przeciwbólowe i nasenne czy substancje wziewne</a:t>
            </a:r>
            <a: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oraz </a:t>
            </a:r>
            <a:r>
              <a:rPr lang="pl-PL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szeroka gama substancji nielegalnych</a:t>
            </a:r>
            <a: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. Pod pojęciem substancji nielegalnych rozumiemy tu substancje, których produkcja i obrót nimi są czynami zabronionymi przez prawo</a:t>
            </a:r>
            <a:r>
              <a:rPr lang="pl-PL" dirty="0"/>
              <a:t>.</a:t>
            </a:r>
          </a:p>
        </p:txBody>
      </p:sp>
      <p:sp>
        <p:nvSpPr>
          <p:cNvPr id="11" name="Symbol zastępczy numeru slajdu 10">
            <a:extLst>
              <a:ext uri="{FF2B5EF4-FFF2-40B4-BE49-F238E27FC236}">
                <a16:creationId xmlns:a16="http://schemas.microsoft.com/office/drawing/2014/main" id="{FF7DF442-48B7-4DC2-BB8C-B57376540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2262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523BC2-DCE7-4C6B-AE41-E85BEA741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970" y="506548"/>
            <a:ext cx="3549121" cy="1371600"/>
          </a:xfrm>
        </p:spPr>
        <p:txBody>
          <a:bodyPr/>
          <a:lstStyle/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Używanie innych substancji psychoaktywnych c.d.</a:t>
            </a:r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4505601-41E7-4A1C-AD66-EB0A54607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8305" y="1878148"/>
            <a:ext cx="4521138" cy="4473304"/>
          </a:xfrm>
        </p:spPr>
        <p:txBody>
          <a:bodyPr>
            <a:normAutofit/>
          </a:bodyPr>
          <a:lstStyle/>
          <a:p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Z deklaracji uczniów wynika, że: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 5% zażywało amfetaminę (2% kiedykolwiek </a:t>
            </a:r>
            <a:b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w życiu i 2% w ostatnim roku, 2% w ostatnim miesiącu).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3% przyznało, że zdarzyło im się zażywać kokainę (2% w czasie ostatnich 30 dni, 1% w czasie ostatnich 12 miesięcy).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Ta sama ilość uczniów – 4% zażywała marihuanę w połączeniu z alkoholem.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Pojedyncze odsetki badanych zażywały pozostałe wymienione w badaniu środki.</a:t>
            </a:r>
          </a:p>
          <a:p>
            <a:endParaRPr lang="pl-PL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2E9CB886-07DC-4CCA-B427-B2817A475D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48885" y="506548"/>
            <a:ext cx="6643115" cy="5844904"/>
          </a:xfrm>
          <a:prstGeom prst="rect">
            <a:avLst/>
          </a:prstGeom>
        </p:spPr>
      </p:pic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646D036-0F66-47DD-9610-329776C7A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7233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35B56F-F754-4EE8-88C0-3837C5943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348916"/>
            <a:ext cx="3549121" cy="1371600"/>
          </a:xfrm>
        </p:spPr>
        <p:txBody>
          <a:bodyPr/>
          <a:lstStyle/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Używanie innych substancji psychoaktywnych c.d.</a:t>
            </a:r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BCD4ECF9-4FC5-4B40-A714-77FE104901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0463" y="150063"/>
            <a:ext cx="6509083" cy="6491369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D1A8FC3-DE96-4622-9601-D317EFE2C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45795" y="1888957"/>
            <a:ext cx="4026151" cy="4523873"/>
          </a:xfrm>
        </p:spPr>
        <p:txBody>
          <a:bodyPr>
            <a:normAutofit fontScale="92500" lnSpcReduction="10000"/>
          </a:bodyPr>
          <a:lstStyle/>
          <a:p>
            <a:r>
              <a:rPr lang="pl-PL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Intersujące są także źródła pozyskiwania nielegalnych substancji psychoaktywnych.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Co </a:t>
            </a:r>
            <a:r>
              <a:rPr lang="pl-PL" sz="1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10 uczeń </a:t>
            </a:r>
            <a:r>
              <a:rPr lang="pl-PL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zażył substancję wspólnie, w grupie przyjaciół.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9% </a:t>
            </a:r>
            <a:r>
              <a:rPr lang="pl-PL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ankietowanych dostało środek od starszego kolegi/koleżanki.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4%</a:t>
            </a:r>
            <a:r>
              <a:rPr lang="pl-PL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 wzięło substancję z domu, bez pozwolenia rodziców.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3%</a:t>
            </a:r>
            <a:r>
              <a:rPr lang="pl-PL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 zakupiło środek od kolegi.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Żadna osoba nie dostała narkotyku od obcej osoby, ani nie kupiła substancji od kogoś znanego tylko ze słyszenia.</a:t>
            </a:r>
          </a:p>
          <a:p>
            <a:r>
              <a:rPr lang="pl-PL" sz="2000" dirty="0"/>
              <a:t> </a:t>
            </a:r>
          </a:p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97007D-6EDB-4340-AB8F-0CB83AD48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1892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91D051-9C14-4242-B333-7F50DD1A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2" y="589548"/>
            <a:ext cx="3549121" cy="842210"/>
          </a:xfrm>
        </p:spPr>
        <p:txBody>
          <a:bodyPr/>
          <a:lstStyle/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Dostępność substancji psychoaktywnych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7E1B0B2-C7D1-429E-A5E0-67DB155BE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59568" y="1347537"/>
            <a:ext cx="3673865" cy="4559968"/>
          </a:xfrm>
        </p:spPr>
        <p:txBody>
          <a:bodyPr>
            <a:normAutofit/>
          </a:bodyPr>
          <a:lstStyle/>
          <a:p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Uczniów zapytano także o dostępność substancji psychoaktywnych. Za </a:t>
            </a:r>
            <a:r>
              <a:rPr lang="pl-PL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najłatwiejsze do zdobycia</a:t>
            </a:r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 badani uznali: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piwo – 31% uważa, że jest ono najłatwiejsze do zdobycia;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papierosy (27%),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wino (22%).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19% wódkę.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16%  substancje wziewne (klej itp.).</a:t>
            </a:r>
          </a:p>
          <a:p>
            <a:endParaRPr lang="pl-PL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4CF3E7CE-68E5-42D2-BCC0-5841CB2A3E3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72088" y="107950"/>
            <a:ext cx="6638925" cy="6681788"/>
            <a:chOff x="3321" y="68"/>
            <a:chExt cx="4182" cy="4209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D53640A3-AEBB-439E-9C00-0B6BA9C1F65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321" y="68"/>
              <a:ext cx="4182" cy="4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pic>
          <p:nvPicPr>
            <p:cNvPr id="1029" name="Picture 5">
              <a:extLst>
                <a:ext uri="{FF2B5EF4-FFF2-40B4-BE49-F238E27FC236}">
                  <a16:creationId xmlns:a16="http://schemas.microsoft.com/office/drawing/2014/main" id="{EB5975C6-DC7F-4329-AAE2-E72C40E521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1" y="68"/>
              <a:ext cx="4191" cy="4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1F01C6F5-F4C1-4321-A80C-CC2C1A086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4097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68B433-0F37-4407-A5CD-116DC7A44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799"/>
            <a:ext cx="3549121" cy="794085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  <a:cs typeface="Calibri Light" panose="020F0302020204030204" pitchFamily="34" charset="0"/>
              </a:rPr>
              <a:t>Dostępność substancji psychoaktywnych c.d.</a:t>
            </a:r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3601E161-BC4C-4177-8183-DABFF342C0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66749" y="1612232"/>
            <a:ext cx="7065506" cy="3465094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724AEDD-7C80-4C25-98F6-43B02CAAB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29489" y="1864894"/>
            <a:ext cx="3818244" cy="3561347"/>
          </a:xfrm>
        </p:spPr>
        <p:txBody>
          <a:bodyPr>
            <a:normAutofit/>
          </a:bodyPr>
          <a:lstStyle/>
          <a:p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W kwestii dostępności marihuany: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 78% uczniów nie zna miejsc, gdzie możliwe byłoby łatwe zdobycie narkotyku;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12% badanych wskazuje, że byłby to park;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8% badanych wskazuje na mieszkanie dilera;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po 4% dyskotekę oraz szkołę;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2% próby udzieliło odpowiedzi „inne miejsce”.</a:t>
            </a:r>
          </a:p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D7783E-3E70-4E58-9AAD-A5789754F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0892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121647-7D16-4E50-97FF-588E6899B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7412" y="697832"/>
            <a:ext cx="4874377" cy="1540041"/>
          </a:xfrm>
        </p:spPr>
        <p:txBody>
          <a:bodyPr>
            <a:noAutofit/>
          </a:bodyPr>
          <a:lstStyle/>
          <a:p>
            <a:r>
              <a:rPr lang="pl-PL" sz="3600" b="1" dirty="0">
                <a:solidFill>
                  <a:schemeClr val="accent1">
                    <a:lumMod val="50000"/>
                  </a:schemeClr>
                </a:solidFill>
              </a:rPr>
              <a:t>BADANIE SPRZEDAWCÓW ALKOHOLI</a:t>
            </a:r>
            <a:endParaRPr lang="pl-PL" sz="3600" b="1" dirty="0"/>
          </a:p>
        </p:txBody>
      </p:sp>
      <p:pic>
        <p:nvPicPr>
          <p:cNvPr id="10" name="Symbol zastępczy zawartości 9">
            <a:extLst>
              <a:ext uri="{FF2B5EF4-FFF2-40B4-BE49-F238E27FC236}">
                <a16:creationId xmlns:a16="http://schemas.microsoft.com/office/drawing/2014/main" id="{10675B25-50E7-4C7D-85BD-5BCEF5BADC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27412" y="3104177"/>
            <a:ext cx="4716378" cy="3370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Symbol zastępczy numeru slajdu 10">
            <a:extLst>
              <a:ext uri="{FF2B5EF4-FFF2-40B4-BE49-F238E27FC236}">
                <a16:creationId xmlns:a16="http://schemas.microsoft.com/office/drawing/2014/main" id="{F0C7DB83-D02B-4466-97C3-F0AA5189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8951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2A8646-BD3A-48A8-AB26-DB1AE8E1E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799"/>
            <a:ext cx="3549121" cy="902368"/>
          </a:xfrm>
        </p:spPr>
        <p:txBody>
          <a:bodyPr/>
          <a:lstStyle/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Sprzedaż alkoholi osobom nieletnim</a:t>
            </a:r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FB8E8FF6-510E-4300-BA13-F91D226C5F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9580" y="1588167"/>
            <a:ext cx="6971590" cy="3043989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C153528-EA30-42B6-BFA5-8501FC863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4312" y="1907005"/>
            <a:ext cx="3549121" cy="3988469"/>
          </a:xfrm>
        </p:spPr>
        <p:txBody>
          <a:bodyPr>
            <a:normAutofit/>
          </a:bodyPr>
          <a:lstStyle/>
          <a:p>
            <a:r>
              <a:rPr lang="pl-PL" sz="1700" dirty="0">
                <a:latin typeface="Calibri Light" panose="020F0302020204030204" pitchFamily="34" charset="0"/>
                <a:cs typeface="Calibri Light" panose="020F0302020204030204" pitchFamily="34" charset="0"/>
              </a:rPr>
              <a:t>Zapytano sprzedawców, czy ich zdaniem w gminie Lisewo sprzedaje się alkohol osobom nieletnim.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7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większość respondentów uznało, że nigdy się to nie zdarza</a:t>
            </a:r>
            <a:r>
              <a:rPr lang="pl-PL" sz="1700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>
                <a:latin typeface="Calibri Light" panose="020F0302020204030204" pitchFamily="34" charset="0"/>
                <a:cs typeface="Calibri Light" panose="020F0302020204030204" pitchFamily="34" charset="0"/>
              </a:rPr>
              <a:t>2 respondentów przyznało, że do takich sytuacji dochodzi rzadko,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>
                <a:latin typeface="Calibri Light" panose="020F0302020204030204" pitchFamily="34" charset="0"/>
                <a:cs typeface="Calibri Light" panose="020F0302020204030204" pitchFamily="34" charset="0"/>
              </a:rPr>
              <a:t>jedna, że czasami.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>
                <a:latin typeface="Calibri Light" panose="020F0302020204030204" pitchFamily="34" charset="0"/>
                <a:cs typeface="Calibri Light" panose="020F0302020204030204" pitchFamily="34" charset="0"/>
              </a:rPr>
              <a:t>Żaden ze sprzedawców nie uznał, że często sprzedaje się alkohol osobom niepełnoletnim</a:t>
            </a:r>
            <a:r>
              <a:rPr lang="pl-PL" sz="1900" dirty="0"/>
              <a:t>.</a:t>
            </a:r>
          </a:p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AAC6EDC-6789-4D36-B402-DD13E4C3B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4660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1477B8-6809-47D4-BC34-DF36A5468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532" y="685799"/>
            <a:ext cx="3549121" cy="770021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Sprzedaż alkoholi osobom nieletnim c.d.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71CB179-5D03-4191-AB29-C7BE709D1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5397" y="2069431"/>
            <a:ext cx="3549122" cy="305602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8 badanych nie sprzedało nigdy alkoholu osobie nieletniej.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2 spośród badanych deklaruje, że zdarzyło im się to raz lub kilka razy.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1 osoba deklaruje, że wiele razy zdarzyło jej się sprzedać alkohol osobie niepełnoletniej.</a:t>
            </a:r>
          </a:p>
          <a:p>
            <a:endParaRPr lang="pl-PL" dirty="0"/>
          </a:p>
          <a:p>
            <a:r>
              <a:rPr lang="pl-PL" dirty="0"/>
              <a:t> </a:t>
            </a:r>
          </a:p>
          <a:p>
            <a:endParaRPr lang="pl-PL" dirty="0"/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BB72F7F6-DB86-4AE2-ADFF-F4C518AA34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5557" y="1744578"/>
            <a:ext cx="6734285" cy="2853211"/>
          </a:xfrm>
          <a:prstGeom prst="rect">
            <a:avLst/>
          </a:prstGeom>
        </p:spPr>
      </p:pic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B083342-7F07-4261-80D1-32C9CE9C9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0963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731975-B40A-4461-83F1-5BE33AE79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98603"/>
            <a:ext cx="3854528" cy="883649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b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l-P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Symbol zastępczy zawartości 6">
            <a:extLst>
              <a:ext uri="{FF2B5EF4-FFF2-40B4-BE49-F238E27FC236}">
                <a16:creationId xmlns:a16="http://schemas.microsoft.com/office/drawing/2014/main" id="{FF4EFEB8-F320-485D-B906-EDBEB8AC7D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8515" y="770021"/>
            <a:ext cx="3599526" cy="5105400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4D814C8-A452-4A72-8F0A-453802499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52863" y="770021"/>
            <a:ext cx="4632158" cy="440355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W roku 2018, w celu zapoznania się </a:t>
            </a:r>
            <a:br>
              <a:rPr lang="pl-PL" sz="19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z problemami społecznymi dotyczącymi mieszkańców z terenu gminy, a co za tym idzie właściwie podejmować działania profilaktyczne prowadzone przez gminną komisję, podjęto decyzję o przeprowadzeniu</a:t>
            </a:r>
            <a:br>
              <a:rPr lang="pl-PL" sz="19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l-PL" sz="1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„</a:t>
            </a:r>
            <a:r>
              <a:rPr lang="pl-PL" sz="2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Diagnozy Społecznej na terenie Gminy Lisewo”.</a:t>
            </a:r>
          </a:p>
          <a:p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E75DB69E-97CA-4B5A-8FD8-CE22CF4D6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4523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6B256B-C78F-418E-9E47-CE232AEAF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2" y="685799"/>
            <a:ext cx="3549121" cy="866274"/>
          </a:xfrm>
        </p:spPr>
        <p:txBody>
          <a:bodyPr/>
          <a:lstStyle/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Sprzedaż alkoholi osobom nietrzeźwym</a:t>
            </a:r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D94E4961-52B2-4828-AFBB-5ACD73ACA7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78921" y="2260934"/>
            <a:ext cx="6259624" cy="2852487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FA58639-A630-4300-8841-1D1050B56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99411" y="1828799"/>
            <a:ext cx="3746053" cy="3573380"/>
          </a:xfrm>
        </p:spPr>
        <p:txBody>
          <a:bodyPr>
            <a:normAutofit/>
          </a:bodyPr>
          <a:lstStyle/>
          <a:p>
            <a:r>
              <a:rPr lang="pl-PL" dirty="0"/>
              <a:t>Okazuje się, że nie wszyscy sprzedawcy stosują się do </a:t>
            </a:r>
            <a:r>
              <a:rPr lang="pl-PL" i="1" dirty="0"/>
              <a:t>Ustawy z</a:t>
            </a:r>
            <a:r>
              <a:rPr lang="pl-PL" dirty="0"/>
              <a:t> </a:t>
            </a:r>
            <a:r>
              <a:rPr lang="pl-PL" i="1" dirty="0"/>
              <a:t>dnia 26 października</a:t>
            </a:r>
            <a:r>
              <a:rPr lang="pl-PL" dirty="0"/>
              <a:t> </a:t>
            </a:r>
            <a:r>
              <a:rPr lang="pl-PL" i="1" dirty="0"/>
              <a:t>1982 r. o wychowaniu w trzeźwości i przeciwdziałaniu alkoholizmowi</a:t>
            </a:r>
            <a:r>
              <a:rPr lang="pl-PL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2 ankietowanych</a:t>
            </a:r>
            <a:r>
              <a:rPr lang="pl-PL" i="1" dirty="0"/>
              <a:t> </a:t>
            </a:r>
            <a:r>
              <a:rPr lang="pl-PL" dirty="0"/>
              <a:t>przyznało się do sprzedaży alkoholu osobie nietrzeźwej raz lub kilka razy..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9 badanych nigdy nie sprzedało alkoholu osobie nietrzeźwej</a:t>
            </a:r>
          </a:p>
          <a:p>
            <a:pPr marL="285750" indent="-285750">
              <a:buSzPct val="158000"/>
              <a:buBlip>
                <a:blip r:embed="rId3"/>
              </a:buBlip>
            </a:pPr>
            <a:r>
              <a:rPr lang="pl-PL" b="1" dirty="0"/>
              <a:t>Za złamanie tego prawa, cofa się koncesję za sprzedaż alkoholu !!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738A66A-C00C-48CA-8330-38C58BBEC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4139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C54E6C-0BC1-4BA2-A790-6E7F78D4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799"/>
            <a:ext cx="3549121" cy="1371600"/>
          </a:xfrm>
        </p:spPr>
        <p:txBody>
          <a:bodyPr/>
          <a:lstStyle/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Sprzedaż wyrobów tytoniowych osobom nieletnim</a:t>
            </a:r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A95AB821-F86D-44FC-A261-8AB5F6F041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30046" y="1612231"/>
            <a:ext cx="6640713" cy="2618873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D2412D5-DE6D-437C-95FC-EF5D89D76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4311" y="2346157"/>
            <a:ext cx="3845678" cy="346509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Jeden ze sprzedawców przyznał, iż raz lub kilka razy sprzedał papierosy osobie niepełnoletniej.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10 ankietowanych nigdy nie sprzedało papierosów osobie niepełnoletniej.</a:t>
            </a:r>
          </a:p>
          <a:p>
            <a:endParaRPr lang="pl-PL" dirty="0"/>
          </a:p>
          <a:p>
            <a:pPr marL="285750" indent="-285750">
              <a:buFont typeface="Corbel" panose="020B0503020204020204" pitchFamily="34" charset="0"/>
              <a:buChar char="!"/>
            </a:pPr>
            <a:r>
              <a:rPr lang="pl-PL" dirty="0"/>
              <a:t>Można więc stwierdzić, że </a:t>
            </a:r>
            <a:r>
              <a:rPr lang="pl-PL" b="1" dirty="0"/>
              <a:t>nie wszyscy sprzedawcy są świadomi konsekwencji </a:t>
            </a:r>
            <a:r>
              <a:rPr lang="pl-PL" dirty="0"/>
              <a:t>prawnych wynikających ze sprzedaży tego typu produktów osobom nieletnim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006D41A-F189-42F2-AFD1-09F4AAB72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3997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C6D66BD-75A3-4ED3-96ED-E4A2B6658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92116" y="1624263"/>
            <a:ext cx="6677526" cy="288758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pl-PL" sz="2800" dirty="0">
                <a:solidFill>
                  <a:schemeClr val="accent2">
                    <a:lumMod val="50000"/>
                  </a:schemeClr>
                </a:solidFill>
                <a:cs typeface="Calibri Light" panose="020F0302020204030204" pitchFamily="34" charset="0"/>
              </a:rPr>
              <a:t>Podsumowując, problem alkoholowy, nikotynowy, narkotykowy, przemocowy dotyka również mieszkańców naszej gminy w różnym stopniu.</a:t>
            </a:r>
          </a:p>
          <a:p>
            <a:pPr>
              <a:lnSpc>
                <a:spcPct val="170000"/>
              </a:lnSpc>
            </a:pPr>
            <a:r>
              <a:rPr lang="pl-PL" sz="2800" dirty="0">
                <a:solidFill>
                  <a:schemeClr val="accent2">
                    <a:lumMod val="50000"/>
                  </a:schemeClr>
                </a:solidFill>
                <a:cs typeface="Calibri Light" panose="020F0302020204030204" pitchFamily="34" charset="0"/>
              </a:rPr>
              <a:t>Przeprowadzona diagnoza problemów społecznych, która jest niezbędnym elementem poprawnie zaplanowanego procesu zmian, pomoże trafniej zaplanować działania profilaktyczne. 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A1F9E7F-B0D2-4928-ABBB-268C80D20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5847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A988F8-A3A1-437F-AE41-37B4FF1C8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564" y="2201779"/>
            <a:ext cx="10018713" cy="1752599"/>
          </a:xfrm>
        </p:spPr>
        <p:txBody>
          <a:bodyPr>
            <a:normAutofit/>
          </a:bodyPr>
          <a:lstStyle/>
          <a:p>
            <a:r>
              <a:rPr lang="pl-PL" sz="2400" dirty="0"/>
              <a:t>Dziękuję za uwagę </a:t>
            </a:r>
            <a:r>
              <a:rPr lang="pl-PL" sz="2400" dirty="0">
                <a:sym typeface="Wingdings" panose="05000000000000000000" pitchFamily="2" charset="2"/>
              </a:rPr>
              <a:t> </a:t>
            </a: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878C0D94-1449-485A-B81A-FAAEF0514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785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515075-5F9B-486A-A1CD-B2D759333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806" y="2055841"/>
            <a:ext cx="4626194" cy="1278466"/>
          </a:xfrm>
        </p:spPr>
        <p:txBody>
          <a:bodyPr>
            <a:noAutofit/>
          </a:bodyPr>
          <a:lstStyle/>
          <a:p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Celem badania, było przedstawienie wybranych problemów społecznych dotykających gminę Lisewo w odniesieniu do opinii</a:t>
            </a:r>
            <a:r>
              <a:rPr lang="pl-PL" i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  <a:br>
              <a:rPr lang="pl-PL" i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l-PL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BDEC3CD1-A06E-4194-8BF5-8CE01DB4FC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645021" y="2347532"/>
            <a:ext cx="4440486" cy="19735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308C497-0179-480B-9E91-1327AC4CE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6882" y="3523694"/>
            <a:ext cx="5182044" cy="2584449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i="1" dirty="0"/>
              <a:t>dorosłych mieszkańców;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i="1" dirty="0"/>
              <a:t>młodzieży szkolnej ESPAD;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i="1" dirty="0"/>
              <a:t>osób pracujących w punktach sprzedaży napojów alkoholowych.</a:t>
            </a:r>
          </a:p>
          <a:p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2FBB89B1-04E7-485A-8667-2AD3BE5AF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1875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E4CE29-DB34-4CB3-B86D-0678423C3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938463"/>
            <a:ext cx="4988677" cy="1371600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Zakres działań badawczych odnosił się do zidentyfikowania następujących kwestii:</a:t>
            </a:r>
            <a:br>
              <a:rPr lang="pl-PL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l-PL" dirty="0">
              <a:solidFill>
                <a:schemeClr val="accent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043E1AF-FCB3-44DE-B3BD-7202562F8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1283" y="2069433"/>
            <a:ext cx="5678905" cy="3994484"/>
          </a:xfrm>
        </p:spPr>
        <p:txBody>
          <a:bodyPr>
            <a:normAutofit fontScale="32500" lnSpcReduction="20000"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5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zidentyfikowania problemów uzależnień wśród różnych grup (dzieci, młodzieży, dorosłych mieszkańców, sprzedawców),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5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zidentyfikowania problemu przemocowego wśród różnych grup (dzieci, młodzieży, dorosłych mieszkańców),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5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zidentyfikowania przyczyn lub czynników wywołujących sytuacje problemowe,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5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określenia skali oraz zakresu problemów uzależnień i przemocy,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5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zidentyfikowania skutków występujących problemów,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5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pokazania rozwiązań mających na celu wyjaśnienie sytuacji problemowej lub złagodzenie jej skutków.</a:t>
            </a:r>
          </a:p>
          <a:p>
            <a:endParaRPr lang="pl-PL" dirty="0"/>
          </a:p>
        </p:txBody>
      </p:sp>
      <p:pic>
        <p:nvPicPr>
          <p:cNvPr id="5" name="Symbol zastępczy zawartości 5">
            <a:extLst>
              <a:ext uri="{FF2B5EF4-FFF2-40B4-BE49-F238E27FC236}">
                <a16:creationId xmlns:a16="http://schemas.microsoft.com/office/drawing/2014/main" id="{B3596D35-3C61-4736-B353-C86B0A7E46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454857" y="2478504"/>
            <a:ext cx="3855662" cy="17136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C018D14F-A308-46AC-A483-36CE35817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3738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F112D-31B5-4FCE-84F2-C990B6289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090" y="1473869"/>
            <a:ext cx="3549121" cy="974558"/>
          </a:xfrm>
        </p:spPr>
        <p:txBody>
          <a:bodyPr>
            <a:normAutofit/>
          </a:bodyPr>
          <a:lstStyle/>
          <a:p>
            <a:r>
              <a:rPr lang="pl-PL" sz="3200" b="1" i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Dobór próby</a:t>
            </a:r>
            <a:endParaRPr lang="pl-PL" sz="3200" i="1" dirty="0">
              <a:solidFill>
                <a:schemeClr val="accent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F9652C9-AE27-421F-8E2A-97E7D271A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75348" y="2580774"/>
            <a:ext cx="3974654" cy="1828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Badania były prowadzone </a:t>
            </a:r>
            <a:br>
              <a:rPr lang="pl-PL" sz="2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od marca do maja 2018r. </a:t>
            </a:r>
          </a:p>
        </p:txBody>
      </p:sp>
      <p:pic>
        <p:nvPicPr>
          <p:cNvPr id="10" name="Symbol zastępczy zawartości 9">
            <a:extLst>
              <a:ext uri="{FF2B5EF4-FFF2-40B4-BE49-F238E27FC236}">
                <a16:creationId xmlns:a16="http://schemas.microsoft.com/office/drawing/2014/main" id="{8D9DCB3B-C0BF-49CA-9062-A233A1B7F9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840832"/>
            <a:ext cx="5436623" cy="2762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8F39B052-3179-4CFA-A52E-185877538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9061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55CAC1-89D8-4FC8-9745-4DC90F338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058" y="2298032"/>
            <a:ext cx="10018713" cy="1752599"/>
          </a:xfrm>
        </p:spPr>
        <p:txBody>
          <a:bodyPr>
            <a:normAutofit/>
          </a:bodyPr>
          <a:lstStyle/>
          <a:p>
            <a:r>
              <a:rPr lang="pl-PL" sz="48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I. Problem alkoholowy</a:t>
            </a:r>
            <a:br>
              <a:rPr lang="pl-PL" sz="48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48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dorośli mieszkańcy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22E0A854-BE34-4ED8-A7B2-2AED43AFB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877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B9410E8-6F85-4773-9400-6A2E6CE8B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8148" y="2225843"/>
            <a:ext cx="4508228" cy="1828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Niepokoi jednak fakt, że 10 % ankietowanych pije alkohol kilka razy </a:t>
            </a:r>
            <a:b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w tygodniu, 4 %  codziennie.</a:t>
            </a:r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id="{E4512D5C-F031-41D0-857C-B944CB39EF9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26063" y="1662113"/>
            <a:ext cx="6356350" cy="2728912"/>
            <a:chOff x="3355" y="1047"/>
            <a:chExt cx="4004" cy="1719"/>
          </a:xfrm>
        </p:grpSpPr>
        <p:sp>
          <p:nvSpPr>
            <p:cNvPr id="14" name="AutoShape 3">
              <a:extLst>
                <a:ext uri="{FF2B5EF4-FFF2-40B4-BE49-F238E27FC236}">
                  <a16:creationId xmlns:a16="http://schemas.microsoft.com/office/drawing/2014/main" id="{63A9164A-A5E7-46A2-BE75-A9CDBF0E306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355" y="1047"/>
              <a:ext cx="4004" cy="1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pic>
          <p:nvPicPr>
            <p:cNvPr id="3077" name="Picture 5">
              <a:extLst>
                <a:ext uri="{FF2B5EF4-FFF2-40B4-BE49-F238E27FC236}">
                  <a16:creationId xmlns:a16="http://schemas.microsoft.com/office/drawing/2014/main" id="{CBCCAADF-324F-44C3-9417-DDE1DC33F1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5" y="1047"/>
              <a:ext cx="4013" cy="1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573B5A1-580D-4C49-BC55-760821D40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2787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85D467-5586-445E-AC27-3D0717D83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41" y="3428999"/>
            <a:ext cx="3549121" cy="1371600"/>
          </a:xfrm>
        </p:spPr>
        <p:txBody>
          <a:bodyPr>
            <a:noAutofit/>
          </a:bodyPr>
          <a:lstStyle/>
          <a:p>
            <a: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Najpopularniejszym napojem alkoholowym wśród mieszkańców gminy Lisewo jest </a:t>
            </a:r>
            <a:r>
              <a:rPr lang="pl-PL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piwo</a:t>
            </a:r>
            <a: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oraz </a:t>
            </a:r>
            <a:r>
              <a:rPr lang="pl-PL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wino</a:t>
            </a:r>
            <a: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po te napoje sięga po </a:t>
            </a:r>
            <a:r>
              <a:rPr lang="pl-PL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39% </a:t>
            </a:r>
            <a: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osób pijących. Bardzo popularna jest także </a:t>
            </a:r>
            <a:r>
              <a:rPr lang="pl-PL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wódka</a:t>
            </a:r>
            <a:r>
              <a:rPr lang="pl-PL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najczęściej wybierana przez </a:t>
            </a:r>
            <a:r>
              <a:rPr lang="pl-PL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32%.</a:t>
            </a: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7EA13892-6F5B-4AB3-B4D4-B02EE10F7E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2390" y="1702468"/>
            <a:ext cx="6543276" cy="3453063"/>
          </a:xfrm>
          <a:prstGeom prst="rect">
            <a:avLst/>
          </a:prstGeom>
        </p:spPr>
      </p:pic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800262C4-959A-4F8F-821E-65C69DCAE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C755-A34F-463B-9553-6E5EA9DDDB79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3508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omarańczowoczerwo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411</TotalTime>
  <Words>1046</Words>
  <Application>Microsoft Office PowerPoint</Application>
  <PresentationFormat>Panoramiczny</PresentationFormat>
  <Paragraphs>145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Corbel</vt:lpstr>
      <vt:lpstr>Paralaksa</vt:lpstr>
      <vt:lpstr>Sprawozdanie z wykonania  Gminnego programu profilaktyki i rozwiązywania problemów alkoholowych oraz przeciwdziałania narkomanii za 2018 r. </vt:lpstr>
      <vt:lpstr>Działania w zakresie profilaktyki</vt:lpstr>
      <vt:lpstr>   </vt:lpstr>
      <vt:lpstr>Celem badania, było przedstawienie wybranych problemów społecznych dotykających gminę Lisewo w odniesieniu do opinii: </vt:lpstr>
      <vt:lpstr>Zakres działań badawczych odnosił się do zidentyfikowania następujących kwestii: </vt:lpstr>
      <vt:lpstr>Dobór próby</vt:lpstr>
      <vt:lpstr>I. Problem alkoholowy - dorośli mieszkańcy</vt:lpstr>
      <vt:lpstr>Prezentacja programu PowerPoint</vt:lpstr>
      <vt:lpstr>Najpopularniejszym napojem alkoholowym wśród mieszkańców gminy Lisewo jest piwo oraz wino – po te napoje sięga po 39% osób pijących. Bardzo popularna jest także wódka najczęściej wybierana przez 32%.</vt:lpstr>
      <vt:lpstr>Mieszkańcy sięgają po alkohol z powodu: </vt:lpstr>
      <vt:lpstr>Prowadzenie pojazdów pod wpływem alkoholu</vt:lpstr>
      <vt:lpstr>Prezentacja programu PowerPoint</vt:lpstr>
      <vt:lpstr>Problem nikotynowy  z perspektywy dorosłych mieszkańców</vt:lpstr>
      <vt:lpstr>Walka z nałogiem</vt:lpstr>
      <vt:lpstr>Problem narkotykowy z perspektywy dorosłych mieszkańców   </vt:lpstr>
      <vt:lpstr>Problem przemocowy z perspektywy dorosłych mieszkańców </vt:lpstr>
      <vt:lpstr>Skala występowania przemocy</vt:lpstr>
      <vt:lpstr>III. Badanie uczniów- ESPAD</vt:lpstr>
      <vt:lpstr>Problem nikotynowy wśród uczniów</vt:lpstr>
      <vt:lpstr>Problem alkoholowy</vt:lpstr>
      <vt:lpstr>Problem alkoholowy c.d.</vt:lpstr>
      <vt:lpstr>Używanie innych substancji psychoaktywnych</vt:lpstr>
      <vt:lpstr>Używanie innych substancji psychoaktywnych c.d.</vt:lpstr>
      <vt:lpstr>Używanie innych substancji psychoaktywnych c.d.</vt:lpstr>
      <vt:lpstr>Dostępność substancji psychoaktywnych</vt:lpstr>
      <vt:lpstr>Dostępność substancji psychoaktywnych c.d.</vt:lpstr>
      <vt:lpstr>BADANIE SPRZEDAWCÓW ALKOHOLI</vt:lpstr>
      <vt:lpstr>Sprzedaż alkoholi osobom nieletnim</vt:lpstr>
      <vt:lpstr>Sprzedaż alkoholi osobom nieletnim c.d.</vt:lpstr>
      <vt:lpstr>Sprzedaż alkoholi osobom nietrzeźwym</vt:lpstr>
      <vt:lpstr>Sprzedaż wyrobów tytoniowych osobom nieletnim</vt:lpstr>
      <vt:lpstr>Prezentacja programu PowerPoint</vt:lpstr>
      <vt:lpstr>Dziękuję za uwagę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 wykonania  Gminnego programu profilaktyki i rozwiązywania problemów alkoholowych oraz przeciwdziałania narkomanii za 2018 r.</dc:title>
  <dc:creator>A.Lewandowska</dc:creator>
  <cp:lastModifiedBy>A.Lewandowska</cp:lastModifiedBy>
  <cp:revision>36</cp:revision>
  <cp:lastPrinted>2019-03-26T10:24:16Z</cp:lastPrinted>
  <dcterms:created xsi:type="dcterms:W3CDTF">2019-03-25T10:28:44Z</dcterms:created>
  <dcterms:modified xsi:type="dcterms:W3CDTF">2019-03-26T10:45:48Z</dcterms:modified>
</cp:coreProperties>
</file>