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4" r:id="rId6"/>
    <p:sldId id="265" r:id="rId7"/>
    <p:sldId id="266" r:id="rId8"/>
    <p:sldId id="261" r:id="rId9"/>
    <p:sldId id="262" r:id="rId10"/>
    <p:sldId id="263" r:id="rId11"/>
    <p:sldId id="267" r:id="rId1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dirty="0"/>
              <a:t>STAN ZADŁUŻENIA</a:t>
            </a:r>
            <a:r>
              <a:rPr lang="pl-PL" baseline="0" dirty="0"/>
              <a:t> ZA WODĘ W LATACH 2015 - 2017</a:t>
            </a:r>
            <a:endParaRPr lang="pl-PL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zadłużenie XII 2015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0BD-4142-9845-DD79B32950E0}"/>
              </c:ext>
            </c:extLst>
          </c:dPt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Arkusz1!$B$2</c:f>
              <c:numCache>
                <c:formatCode>General</c:formatCode>
                <c:ptCount val="1"/>
                <c:pt idx="0">
                  <c:v>63268.56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0BD-4142-9845-DD79B32950E0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zadłużenie XII 2016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Arkusz1!$C$2</c:f>
              <c:numCache>
                <c:formatCode>General</c:formatCode>
                <c:ptCount val="1"/>
                <c:pt idx="0">
                  <c:v>50771.58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0BD-4142-9845-DD79B32950E0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zadłużenie XII 2017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Arkusz1!$D$2</c:f>
              <c:numCache>
                <c:formatCode>General</c:formatCode>
                <c:ptCount val="1"/>
                <c:pt idx="0">
                  <c:v>37663.56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0BD-4142-9845-DD79B32950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6484168"/>
        <c:axId val="426482208"/>
      </c:barChart>
      <c:catAx>
        <c:axId val="426484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26482208"/>
        <c:crosses val="autoZero"/>
        <c:auto val="1"/>
        <c:lblAlgn val="ctr"/>
        <c:lblOffset val="100"/>
        <c:noMultiLvlLbl val="0"/>
      </c:catAx>
      <c:valAx>
        <c:axId val="426482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26484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pl-PL"/>
              <a:t>STAN ZADŁUŻENIA ZA WODĘ W LATACH 2015 - 2018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7.1169785841987146E-2"/>
          <c:y val="1.684644267934959E-2"/>
          <c:w val="0.92883021415801281"/>
          <c:h val="0.77121766728321106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</c:dPt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Arkusz1!$B$2</c:f>
              <c:numCache>
                <c:formatCode>General</c:formatCode>
                <c:ptCount val="1"/>
                <c:pt idx="0">
                  <c:v>63268.56</c:v>
                </c:pt>
              </c:numCache>
            </c:numRef>
          </c:val>
        </c:ser>
        <c:ser>
          <c:idx val="1"/>
          <c:order val="1"/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Arkusz1!$C$2</c:f>
              <c:numCache>
                <c:formatCode>General</c:formatCode>
                <c:ptCount val="1"/>
                <c:pt idx="0">
                  <c:v>50771.58</c:v>
                </c:pt>
              </c:numCache>
            </c:numRef>
          </c:val>
        </c:ser>
        <c:ser>
          <c:idx val="2"/>
          <c:order val="2"/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Arkusz1!$D$2</c:f>
              <c:numCache>
                <c:formatCode>General</c:formatCode>
                <c:ptCount val="1"/>
                <c:pt idx="0">
                  <c:v>37663.56</c:v>
                </c:pt>
              </c:numCache>
            </c:numRef>
          </c:val>
        </c:ser>
        <c:ser>
          <c:idx val="3"/>
          <c:order val="3"/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Arkusz1!$E$2</c:f>
              <c:numCache>
                <c:formatCode>General</c:formatCode>
                <c:ptCount val="1"/>
                <c:pt idx="0">
                  <c:v>36462.46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85769368"/>
        <c:axId val="429818768"/>
      </c:barChart>
      <c:catAx>
        <c:axId val="385769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29818768"/>
        <c:crosses val="autoZero"/>
        <c:auto val="1"/>
        <c:lblAlgn val="ctr"/>
        <c:lblOffset val="100"/>
        <c:noMultiLvlLbl val="0"/>
      </c:catAx>
      <c:valAx>
        <c:axId val="429818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85769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B3CEA-0397-47BC-8C4C-EA521A75A32A}" type="datetimeFigureOut">
              <a:rPr lang="pl-PL" smtClean="0"/>
              <a:t>19.02.2019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B0CF3-90F8-450B-B795-0F9250A995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5212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B3CEA-0397-47BC-8C4C-EA521A75A32A}" type="datetimeFigureOut">
              <a:rPr lang="pl-PL" smtClean="0"/>
              <a:t>19.02.2019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B0CF3-90F8-450B-B795-0F9250A995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5362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B3CEA-0397-47BC-8C4C-EA521A75A32A}" type="datetimeFigureOut">
              <a:rPr lang="pl-PL" smtClean="0"/>
              <a:t>19.02.2019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B0CF3-90F8-450B-B795-0F9250A995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5062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B3CEA-0397-47BC-8C4C-EA521A75A32A}" type="datetimeFigureOut">
              <a:rPr lang="pl-PL" smtClean="0"/>
              <a:t>19.02.2019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B0CF3-90F8-450B-B795-0F9250A995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2291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B3CEA-0397-47BC-8C4C-EA521A75A32A}" type="datetimeFigureOut">
              <a:rPr lang="pl-PL" smtClean="0"/>
              <a:t>19.02.2019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B0CF3-90F8-450B-B795-0F9250A995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6444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B3CEA-0397-47BC-8C4C-EA521A75A32A}" type="datetimeFigureOut">
              <a:rPr lang="pl-PL" smtClean="0"/>
              <a:t>19.02.2019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B0CF3-90F8-450B-B795-0F9250A995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2958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B3CEA-0397-47BC-8C4C-EA521A75A32A}" type="datetimeFigureOut">
              <a:rPr lang="pl-PL" smtClean="0"/>
              <a:t>19.02.2019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B0CF3-90F8-450B-B795-0F9250A995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3331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B3CEA-0397-47BC-8C4C-EA521A75A32A}" type="datetimeFigureOut">
              <a:rPr lang="pl-PL" smtClean="0"/>
              <a:t>19.02.2019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B0CF3-90F8-450B-B795-0F9250A995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4001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B3CEA-0397-47BC-8C4C-EA521A75A32A}" type="datetimeFigureOut">
              <a:rPr lang="pl-PL" smtClean="0"/>
              <a:t>19.02.2019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B0CF3-90F8-450B-B795-0F9250A995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7625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B3CEA-0397-47BC-8C4C-EA521A75A32A}" type="datetimeFigureOut">
              <a:rPr lang="pl-PL" smtClean="0"/>
              <a:t>19.02.2019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B0CF3-90F8-450B-B795-0F9250A995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4861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B3CEA-0397-47BC-8C4C-EA521A75A32A}" type="datetimeFigureOut">
              <a:rPr lang="pl-PL" smtClean="0"/>
              <a:t>19.02.2019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B0CF3-90F8-450B-B795-0F9250A995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7013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B3CEA-0397-47BC-8C4C-EA521A75A32A}" type="datetimeFigureOut">
              <a:rPr lang="pl-PL" smtClean="0"/>
              <a:t>19.02.2019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B0CF3-90F8-450B-B795-0F9250A995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2457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29396"/>
            <a:ext cx="10515600" cy="2863185"/>
          </a:xfrm>
        </p:spPr>
        <p:txBody>
          <a:bodyPr>
            <a:noAutofit/>
          </a:bodyPr>
          <a:lstStyle/>
          <a:p>
            <a:pPr algn="ctr"/>
            <a:r>
              <a:rPr lang="pl-PL" sz="5400" b="1" dirty="0">
                <a:solidFill>
                  <a:srgbClr val="FFFF00"/>
                </a:solidFill>
                <a:latin typeface="Monotype Corsiva" panose="03010101010201010101" pitchFamily="66" charset="0"/>
              </a:rPr>
              <a:t>Sprawozdanie z działalności GUWK Lisewo </a:t>
            </a:r>
            <a:br>
              <a:rPr lang="pl-PL" sz="5400" b="1" dirty="0">
                <a:solidFill>
                  <a:srgbClr val="FFFF00"/>
                </a:solidFill>
                <a:latin typeface="Monotype Corsiva" panose="03010101010201010101" pitchFamily="66" charset="0"/>
              </a:rPr>
            </a:br>
            <a:r>
              <a:rPr lang="pl-PL" sz="5400" b="1" dirty="0">
                <a:solidFill>
                  <a:srgbClr val="FFFF00"/>
                </a:solidFill>
                <a:latin typeface="Monotype Corsiva" panose="03010101010201010101" pitchFamily="66" charset="0"/>
              </a:rPr>
              <a:t>za rok 2018</a:t>
            </a:r>
          </a:p>
        </p:txBody>
      </p:sp>
    </p:spTree>
    <p:extLst>
      <p:ext uri="{BB962C8B-B14F-4D97-AF65-F5344CB8AC3E}">
        <p14:creationId xmlns:p14="http://schemas.microsoft.com/office/powerpoint/2010/main" val="34508751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6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800" b="1" i="1" dirty="0">
                <a:solidFill>
                  <a:srgbClr val="C00000"/>
                </a:solidFill>
              </a:rPr>
              <a:t>Co Nam się nie udało w </a:t>
            </a:r>
            <a:r>
              <a:rPr lang="pl-PL" sz="4800" b="1" i="1" dirty="0" smtClean="0">
                <a:solidFill>
                  <a:srgbClr val="C00000"/>
                </a:solidFill>
              </a:rPr>
              <a:t>2018 </a:t>
            </a:r>
            <a:r>
              <a:rPr lang="pl-PL" sz="4800" b="1" i="1" dirty="0">
                <a:solidFill>
                  <a:srgbClr val="C00000"/>
                </a:solidFill>
              </a:rPr>
              <a:t>roku?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1. Niezrealizowanie planowanej naprawy stawu biologicznego Nr 2 </a:t>
            </a:r>
            <a:r>
              <a:rPr lang="pl-PL" dirty="0" smtClean="0"/>
              <a:t> </a:t>
            </a:r>
            <a:br>
              <a:rPr lang="pl-PL" dirty="0" smtClean="0"/>
            </a:br>
            <a:r>
              <a:rPr lang="pl-PL" dirty="0" smtClean="0"/>
              <a:t>w </a:t>
            </a:r>
            <a:r>
              <a:rPr lang="pl-PL" dirty="0"/>
              <a:t>oczyszczalni – szacunkowy koszt 14 000 zł</a:t>
            </a:r>
          </a:p>
          <a:p>
            <a:endParaRPr lang="pl-PL" dirty="0"/>
          </a:p>
          <a:p>
            <a:r>
              <a:rPr lang="pl-PL" dirty="0"/>
              <a:t>2. Nie wykonanie planu remontów przepompowni ścieków w Lisewie</a:t>
            </a:r>
          </a:p>
          <a:p>
            <a:pPr marL="0" indent="0">
              <a:buNone/>
            </a:pPr>
            <a:r>
              <a:rPr lang="pl-PL" dirty="0"/>
              <a:t>            - 5 </a:t>
            </a:r>
            <a:r>
              <a:rPr lang="pl-PL" dirty="0" err="1"/>
              <a:t>szt</a:t>
            </a:r>
            <a:r>
              <a:rPr lang="pl-PL" dirty="0"/>
              <a:t> przepompowni koszt planowanych prac ok </a:t>
            </a:r>
            <a:r>
              <a:rPr lang="pl-PL" dirty="0" smtClean="0"/>
              <a:t>5 000 </a:t>
            </a:r>
            <a:r>
              <a:rPr lang="pl-PL" dirty="0"/>
              <a:t>zł/szt.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dirty="0"/>
              <a:t> 3. Nie wykonanie remontu zaplecza socjalnego budynku GUWK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2781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10000" dirty="0"/>
              <a:t/>
            </a:r>
            <a:br>
              <a:rPr lang="pl-PL" sz="10000" dirty="0"/>
            </a:br>
            <a:r>
              <a:rPr lang="pl-PL" sz="10000" b="1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Dziękujemy za uwagę !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3054927"/>
            <a:ext cx="10515600" cy="3122036"/>
          </a:xfrm>
        </p:spPr>
        <p:txBody>
          <a:bodyPr>
            <a:normAutofit fontScale="92500" lnSpcReduction="20000"/>
          </a:bodyPr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marL="0" indent="0">
              <a:buNone/>
            </a:pPr>
            <a:r>
              <a:rPr lang="pl-PL" sz="3200" dirty="0">
                <a:solidFill>
                  <a:srgbClr val="FFFF00"/>
                </a:solidFill>
              </a:rPr>
              <a:t>P.S. Prosimy o terminowe regulowanie należności za wodę i ścieki </a:t>
            </a:r>
          </a:p>
          <a:p>
            <a:pPr marL="0" indent="0">
              <a:buNone/>
            </a:pPr>
            <a:r>
              <a:rPr lang="pl-PL" dirty="0">
                <a:sym typeface="Wingdings" panose="05000000000000000000" pitchFamily="2" charset="2"/>
              </a:rPr>
              <a:t>                                                            </a:t>
            </a:r>
            <a:r>
              <a:rPr lang="pl-PL" sz="8600" dirty="0">
                <a:sym typeface="Wingdings" panose="05000000000000000000" pitchFamily="2" charset="2"/>
              </a:rPr>
              <a:t></a:t>
            </a:r>
            <a:endParaRPr lang="pl-PL" sz="8600" dirty="0"/>
          </a:p>
        </p:txBody>
      </p:sp>
    </p:spTree>
    <p:extLst>
      <p:ext uri="{BB962C8B-B14F-4D97-AF65-F5344CB8AC3E}">
        <p14:creationId xmlns:p14="http://schemas.microsoft.com/office/powerpoint/2010/main" val="1586764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"/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4687" y="232914"/>
            <a:ext cx="11198524" cy="1319842"/>
          </a:xfrm>
        </p:spPr>
        <p:txBody>
          <a:bodyPr>
            <a:normAutofit/>
          </a:bodyPr>
          <a:lstStyle/>
          <a:p>
            <a:pPr algn="ctr"/>
            <a:r>
              <a:rPr lang="pl-PL" sz="5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Część I – wydatki „woda”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015" y="2490323"/>
            <a:ext cx="2868196" cy="3367013"/>
          </a:xfrm>
        </p:spPr>
      </p:pic>
      <p:sp>
        <p:nvSpPr>
          <p:cNvPr id="6" name="Prostokąt 5"/>
          <p:cNvSpPr/>
          <p:nvPr/>
        </p:nvSpPr>
        <p:spPr>
          <a:xfrm>
            <a:off x="886560" y="1873147"/>
            <a:ext cx="720305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b="1" dirty="0"/>
              <a:t>Plan wydatków 671 500,00 zł</a:t>
            </a:r>
          </a:p>
          <a:p>
            <a:pPr algn="ctr"/>
            <a:r>
              <a:rPr lang="pl-PL" sz="4000" b="1" dirty="0"/>
              <a:t>Wykonanie 637 536,77 zł</a:t>
            </a:r>
          </a:p>
          <a:p>
            <a:pPr algn="ctr"/>
            <a:r>
              <a:rPr lang="pl-PL" sz="4000" b="1" dirty="0"/>
              <a:t> tj. 95 %*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* - wykonanie planu uzależnione jest od wysokości wpływów za wodę, 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0076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i="1" dirty="0">
                <a:solidFill>
                  <a:srgbClr val="FF0000"/>
                </a:solidFill>
              </a:rPr>
              <a:t>wielkość wydatków  - „woda” </a:t>
            </a:r>
            <a:br>
              <a:rPr lang="pl-PL" b="1" i="1" dirty="0">
                <a:solidFill>
                  <a:srgbClr val="FF0000"/>
                </a:solidFill>
              </a:rPr>
            </a:br>
            <a:r>
              <a:rPr lang="pl-PL" b="1" i="1" dirty="0">
                <a:solidFill>
                  <a:srgbClr val="FF0000"/>
                </a:solidFill>
              </a:rPr>
              <a:t>(najistotniejsze pozycje)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92500" lnSpcReduction="10000"/>
          </a:bodyPr>
          <a:lstStyle/>
          <a:p>
            <a:r>
              <a:rPr lang="pl-PL" dirty="0"/>
              <a:t>1. Wynagrodzenia pracowników: </a:t>
            </a:r>
            <a:r>
              <a:rPr lang="pl-PL" b="1" i="1" u="sng" dirty="0">
                <a:solidFill>
                  <a:schemeClr val="accent6"/>
                </a:solidFill>
              </a:rPr>
              <a:t>306 519,21 </a:t>
            </a:r>
            <a:r>
              <a:rPr lang="pl-PL" i="1" dirty="0"/>
              <a:t>zł</a:t>
            </a:r>
          </a:p>
          <a:p>
            <a:r>
              <a:rPr lang="pl-PL" i="1" dirty="0"/>
              <a:t>2. Energia elektryczna:  </a:t>
            </a:r>
            <a:r>
              <a:rPr lang="pl-PL" b="1" i="1" u="sng" dirty="0">
                <a:solidFill>
                  <a:schemeClr val="accent6"/>
                </a:solidFill>
              </a:rPr>
              <a:t>174 219,42 </a:t>
            </a:r>
            <a:r>
              <a:rPr lang="pl-PL" i="1" dirty="0"/>
              <a:t>zł</a:t>
            </a:r>
          </a:p>
          <a:p>
            <a:r>
              <a:rPr lang="pl-PL" i="1" dirty="0"/>
              <a:t>3. Zakup materiałów i wyposażenia: </a:t>
            </a:r>
            <a:r>
              <a:rPr lang="pl-PL" b="1" i="1" u="sng" dirty="0">
                <a:solidFill>
                  <a:schemeClr val="accent6"/>
                </a:solidFill>
              </a:rPr>
              <a:t>30 601,38 </a:t>
            </a:r>
            <a:r>
              <a:rPr lang="pl-PL" i="1" dirty="0"/>
              <a:t>zł</a:t>
            </a:r>
          </a:p>
          <a:p>
            <a:r>
              <a:rPr lang="pl-PL" i="1" dirty="0"/>
              <a:t>4. Zakup usług:</a:t>
            </a:r>
          </a:p>
          <a:p>
            <a:r>
              <a:rPr lang="pl-PL" i="1" dirty="0"/>
              <a:t>a)</a:t>
            </a:r>
            <a:r>
              <a:rPr lang="pl-PL" i="1" u="sng" dirty="0"/>
              <a:t> </a:t>
            </a:r>
            <a:r>
              <a:rPr lang="pl-PL" b="1" i="1" dirty="0"/>
              <a:t>remontowych</a:t>
            </a:r>
            <a:r>
              <a:rPr lang="pl-PL" i="1" dirty="0"/>
              <a:t>: </a:t>
            </a:r>
            <a:r>
              <a:rPr lang="pl-PL" b="1" i="1" u="sng" dirty="0">
                <a:solidFill>
                  <a:schemeClr val="accent6"/>
                </a:solidFill>
              </a:rPr>
              <a:t>41 084,95</a:t>
            </a:r>
            <a:r>
              <a:rPr lang="pl-PL" i="1" dirty="0"/>
              <a:t> zł (m. in.: naprawa pompy głębinowej,  naprawa </a:t>
            </a:r>
            <a:r>
              <a:rPr lang="pl-PL" i="1" dirty="0" smtClean="0"/>
              <a:t>pompy poziomowej,  </a:t>
            </a:r>
            <a:r>
              <a:rPr lang="pl-PL" i="1" dirty="0"/>
              <a:t>naprawa samochodu)</a:t>
            </a:r>
          </a:p>
          <a:p>
            <a:r>
              <a:rPr lang="pl-PL" i="1" dirty="0"/>
              <a:t>b) </a:t>
            </a:r>
            <a:r>
              <a:rPr lang="pl-PL" b="1" i="1" dirty="0"/>
              <a:t>pozostałych:  </a:t>
            </a:r>
            <a:r>
              <a:rPr lang="pl-PL" b="1" i="1" u="sng" dirty="0"/>
              <a:t>35 154,52 </a:t>
            </a:r>
            <a:r>
              <a:rPr lang="pl-PL" i="1" dirty="0"/>
              <a:t>zł (m.in.: usługi koparko – ładowarką, wymiana pompy głębinowej i rur, opieka autorska, wymiana kabla elektrycznego </a:t>
            </a:r>
            <a:br>
              <a:rPr lang="pl-PL" i="1" dirty="0"/>
            </a:br>
            <a:r>
              <a:rPr lang="pl-PL" i="1" dirty="0"/>
              <a:t>w studni zasilającej pompę głębinową, usuwanie awarii)</a:t>
            </a:r>
          </a:p>
          <a:p>
            <a:r>
              <a:rPr lang="pl-PL" i="1" dirty="0"/>
              <a:t>c) </a:t>
            </a:r>
            <a:r>
              <a:rPr lang="pl-PL" b="1" i="1" dirty="0"/>
              <a:t>badania wody</a:t>
            </a:r>
            <a:r>
              <a:rPr lang="pl-PL" i="1" dirty="0"/>
              <a:t>: </a:t>
            </a:r>
            <a:r>
              <a:rPr lang="pl-PL" b="1" i="1" u="sng" dirty="0">
                <a:solidFill>
                  <a:schemeClr val="accent6"/>
                </a:solidFill>
              </a:rPr>
              <a:t>10 794,80 </a:t>
            </a:r>
            <a:r>
              <a:rPr lang="pl-PL" b="1" i="1" dirty="0"/>
              <a:t>zł</a:t>
            </a:r>
          </a:p>
        </p:txBody>
      </p:sp>
    </p:spTree>
    <p:extLst>
      <p:ext uri="{BB962C8B-B14F-4D97-AF65-F5344CB8AC3E}">
        <p14:creationId xmlns:p14="http://schemas.microsoft.com/office/powerpoint/2010/main" val="5904056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i="1" dirty="0">
                <a:solidFill>
                  <a:srgbClr val="FF0000"/>
                </a:solidFill>
              </a:rPr>
              <a:t>wielkość wydatków  - „woda” </a:t>
            </a:r>
            <a:br>
              <a:rPr lang="pl-PL" b="1" i="1" dirty="0">
                <a:solidFill>
                  <a:srgbClr val="FF0000"/>
                </a:solidFill>
              </a:rPr>
            </a:br>
            <a:r>
              <a:rPr lang="pl-PL" b="1" i="1" dirty="0">
                <a:solidFill>
                  <a:srgbClr val="FF0000"/>
                </a:solidFill>
              </a:rPr>
              <a:t>(najistotniejsze pozycje) cd.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5. Różne opłaty i składki – 29 469,16 zł (m. in. WIOŚ – 15 214,00 zł, </a:t>
            </a:r>
          </a:p>
          <a:p>
            <a:pPr marL="0" indent="0">
              <a:buNone/>
            </a:pPr>
            <a:r>
              <a:rPr lang="pl-PL" dirty="0">
                <a:solidFill>
                  <a:srgbClr val="FF0000"/>
                </a:solidFill>
              </a:rPr>
              <a:t>       </a:t>
            </a:r>
            <a:r>
              <a:rPr lang="pl-PL" dirty="0"/>
              <a:t> opłata za wody </a:t>
            </a:r>
            <a:r>
              <a:rPr lang="pl-PL" dirty="0" err="1"/>
              <a:t>popłuczne</a:t>
            </a:r>
            <a:r>
              <a:rPr lang="pl-PL" dirty="0"/>
              <a:t> 3 000,00 zł, opłata za zajęcie pasa   </a:t>
            </a:r>
          </a:p>
          <a:p>
            <a:pPr marL="0" indent="0">
              <a:buNone/>
            </a:pPr>
            <a:r>
              <a:rPr lang="pl-PL" dirty="0"/>
              <a:t>        drogowego – 3 204,00 zł, opłata stała za pobór wód – 5 450,00 zł)</a:t>
            </a:r>
          </a:p>
        </p:txBody>
      </p:sp>
    </p:spTree>
    <p:extLst>
      <p:ext uri="{BB962C8B-B14F-4D97-AF65-F5344CB8AC3E}">
        <p14:creationId xmlns:p14="http://schemas.microsoft.com/office/powerpoint/2010/main" val="429091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i="1" dirty="0">
                <a:solidFill>
                  <a:srgbClr val="FF0000"/>
                </a:solidFill>
              </a:rPr>
              <a:t>Część II – wydatki ścieki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17073" y="1514042"/>
            <a:ext cx="8084127" cy="4356821"/>
          </a:xfrm>
        </p:spPr>
        <p:txBody>
          <a:bodyPr>
            <a:normAutofit fontScale="32500" lnSpcReduction="20000"/>
          </a:bodyPr>
          <a:lstStyle/>
          <a:p>
            <a:pPr algn="ctr"/>
            <a:endParaRPr lang="pl-PL" sz="4000" b="1" dirty="0">
              <a:solidFill>
                <a:srgbClr val="002060"/>
              </a:solidFill>
            </a:endParaRPr>
          </a:p>
          <a:p>
            <a:pPr algn="ctr"/>
            <a:endParaRPr lang="pl-PL" sz="4000" b="1" dirty="0">
              <a:solidFill>
                <a:srgbClr val="002060"/>
              </a:solidFill>
            </a:endParaRPr>
          </a:p>
          <a:p>
            <a:pPr algn="ctr"/>
            <a:r>
              <a:rPr lang="pl-PL" sz="13500" b="1" dirty="0">
                <a:solidFill>
                  <a:srgbClr val="002060"/>
                </a:solidFill>
              </a:rPr>
              <a:t>Plan wydatków 415 300,00 zł</a:t>
            </a:r>
          </a:p>
          <a:p>
            <a:pPr algn="ctr"/>
            <a:endParaRPr lang="pl-PL" sz="13500" b="1" dirty="0">
              <a:solidFill>
                <a:srgbClr val="002060"/>
              </a:solidFill>
            </a:endParaRPr>
          </a:p>
          <a:p>
            <a:pPr algn="ctr"/>
            <a:r>
              <a:rPr lang="pl-PL" sz="13500" b="1" dirty="0">
                <a:solidFill>
                  <a:srgbClr val="002060"/>
                </a:solidFill>
              </a:rPr>
              <a:t>Wykonanie 371 209,95 zł</a:t>
            </a:r>
          </a:p>
          <a:p>
            <a:pPr algn="ctr"/>
            <a:r>
              <a:rPr lang="pl-PL" sz="13500" b="1" dirty="0">
                <a:solidFill>
                  <a:srgbClr val="002060"/>
                </a:solidFill>
              </a:rPr>
              <a:t> tj. 89 %*</a:t>
            </a:r>
          </a:p>
          <a:p>
            <a:pPr marL="0" indent="0">
              <a:buNone/>
            </a:pPr>
            <a:endParaRPr lang="pl-PL" sz="40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sz="3800" dirty="0"/>
              <a:t>* - wykonanie planu uzależnione jest od wysokości wpływów za ścieki,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3517829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1" dirty="0">
                <a:solidFill>
                  <a:srgbClr val="FF0000"/>
                </a:solidFill>
              </a:rPr>
              <a:t>wielkość wydatków  - „ścieki” </a:t>
            </a:r>
            <a:br>
              <a:rPr lang="pl-PL" b="1" i="1" dirty="0">
                <a:solidFill>
                  <a:srgbClr val="FF0000"/>
                </a:solidFill>
              </a:rPr>
            </a:br>
            <a:r>
              <a:rPr lang="pl-PL" b="1" i="1" dirty="0">
                <a:solidFill>
                  <a:srgbClr val="FF0000"/>
                </a:solidFill>
              </a:rPr>
              <a:t>(najistotniejsze pozycje)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/>
              <a:t>1. Wynagrodzenia pracowników: </a:t>
            </a:r>
            <a:r>
              <a:rPr lang="pl-PL" b="1" i="1" u="sng" dirty="0">
                <a:solidFill>
                  <a:schemeClr val="accent6"/>
                </a:solidFill>
              </a:rPr>
              <a:t>141 122,42 </a:t>
            </a:r>
            <a:r>
              <a:rPr lang="pl-PL" i="1" dirty="0"/>
              <a:t>zł</a:t>
            </a:r>
          </a:p>
          <a:p>
            <a:r>
              <a:rPr lang="pl-PL" i="1" dirty="0"/>
              <a:t>2. Energia elektryczna:  </a:t>
            </a:r>
            <a:r>
              <a:rPr lang="pl-PL" b="1" i="1" u="sng" dirty="0">
                <a:solidFill>
                  <a:schemeClr val="accent6"/>
                </a:solidFill>
              </a:rPr>
              <a:t>147 763,07 </a:t>
            </a:r>
            <a:r>
              <a:rPr lang="pl-PL" i="1" dirty="0"/>
              <a:t>zł</a:t>
            </a:r>
          </a:p>
          <a:p>
            <a:r>
              <a:rPr lang="pl-PL" i="1" dirty="0"/>
              <a:t>3. Zakup materiałów i wyposażenia: </a:t>
            </a:r>
            <a:r>
              <a:rPr lang="pl-PL" b="1" i="1" u="sng" dirty="0">
                <a:solidFill>
                  <a:schemeClr val="accent6"/>
                </a:solidFill>
              </a:rPr>
              <a:t>14 051,00 </a:t>
            </a:r>
            <a:r>
              <a:rPr lang="pl-PL" i="1" dirty="0"/>
              <a:t>zł</a:t>
            </a:r>
          </a:p>
          <a:p>
            <a:r>
              <a:rPr lang="pl-PL" i="1" dirty="0"/>
              <a:t>4. Zakup usług:</a:t>
            </a:r>
          </a:p>
          <a:p>
            <a:pPr algn="just"/>
            <a:r>
              <a:rPr lang="pl-PL" i="1" dirty="0"/>
              <a:t>a)</a:t>
            </a:r>
            <a:r>
              <a:rPr lang="pl-PL" i="1" u="sng" dirty="0"/>
              <a:t> </a:t>
            </a:r>
            <a:r>
              <a:rPr lang="pl-PL" b="1" i="1" dirty="0"/>
              <a:t>remontowych</a:t>
            </a:r>
            <a:r>
              <a:rPr lang="pl-PL" i="1" dirty="0"/>
              <a:t>: </a:t>
            </a:r>
            <a:r>
              <a:rPr lang="pl-PL" b="1" i="1" u="sng" dirty="0">
                <a:solidFill>
                  <a:schemeClr val="accent6"/>
                </a:solidFill>
              </a:rPr>
              <a:t>11 443,02</a:t>
            </a:r>
            <a:r>
              <a:rPr lang="pl-PL" i="1" dirty="0"/>
              <a:t> zł (m. in. remont pomp ściekowych, naprawa kosy spalinowej </a:t>
            </a:r>
            <a:r>
              <a:rPr lang="pl-PL" i="1" dirty="0" err="1"/>
              <a:t>stihl</a:t>
            </a:r>
            <a:r>
              <a:rPr lang="pl-PL" i="1" dirty="0"/>
              <a:t>)</a:t>
            </a:r>
          </a:p>
          <a:p>
            <a:pPr algn="just"/>
            <a:r>
              <a:rPr lang="pl-PL" i="1" dirty="0"/>
              <a:t>b) </a:t>
            </a:r>
            <a:r>
              <a:rPr lang="pl-PL" b="1" i="1" dirty="0"/>
              <a:t>pozostałych:  </a:t>
            </a:r>
            <a:r>
              <a:rPr lang="pl-PL" b="1" i="1" u="sng" dirty="0">
                <a:solidFill>
                  <a:schemeClr val="accent6"/>
                </a:solidFill>
              </a:rPr>
              <a:t>32 511,08 </a:t>
            </a:r>
            <a:r>
              <a:rPr lang="pl-PL" i="1" dirty="0"/>
              <a:t>zł</a:t>
            </a:r>
            <a:r>
              <a:rPr lang="pl-PL" i="1" dirty="0">
                <a:solidFill>
                  <a:schemeClr val="accent6"/>
                </a:solidFill>
              </a:rPr>
              <a:t> </a:t>
            </a:r>
            <a:r>
              <a:rPr lang="pl-PL" i="1" dirty="0"/>
              <a:t>(m. in: usługa koparko – ładowarką, wywóz odpadów (</a:t>
            </a:r>
            <a:r>
              <a:rPr lang="pl-PL" i="1" dirty="0" err="1"/>
              <a:t>skratki</a:t>
            </a:r>
            <a:r>
              <a:rPr lang="pl-PL" i="1" dirty="0"/>
              <a:t>), inspekcja kamerą TV odcinka sieci kanalizacji sanitarnej, przewóz ścieków podczas awarii sieci kanalizacyjnej)</a:t>
            </a:r>
          </a:p>
          <a:p>
            <a:r>
              <a:rPr lang="pl-PL" i="1" dirty="0"/>
              <a:t>c) </a:t>
            </a:r>
            <a:r>
              <a:rPr lang="pl-PL" b="1" i="1" dirty="0"/>
              <a:t>badania ścieków</a:t>
            </a:r>
            <a:r>
              <a:rPr lang="pl-PL" i="1" dirty="0"/>
              <a:t>: </a:t>
            </a:r>
            <a:r>
              <a:rPr lang="pl-PL" b="1" i="1" u="sng" dirty="0">
                <a:solidFill>
                  <a:schemeClr val="accent6"/>
                </a:solidFill>
              </a:rPr>
              <a:t>1 309,95 </a:t>
            </a:r>
            <a:r>
              <a:rPr lang="pl-PL" b="1" i="1" dirty="0"/>
              <a:t>zł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234609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i="1" dirty="0">
                <a:solidFill>
                  <a:srgbClr val="FF0000"/>
                </a:solidFill>
              </a:rPr>
              <a:t>wielkość wydatków  - „ścieki” </a:t>
            </a:r>
            <a:br>
              <a:rPr lang="pl-PL" b="1" i="1" dirty="0">
                <a:solidFill>
                  <a:srgbClr val="FF0000"/>
                </a:solidFill>
              </a:rPr>
            </a:br>
            <a:r>
              <a:rPr lang="pl-PL" b="1" i="1" dirty="0">
                <a:solidFill>
                  <a:srgbClr val="FF0000"/>
                </a:solidFill>
              </a:rPr>
              <a:t>(najistotniejsze pozycje) cd.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5. Różne opłaty i składki – 5.292,00 zł (m.in. WIOŚ –3 759,00 zł, </a:t>
            </a:r>
          </a:p>
          <a:p>
            <a:pPr marL="0" indent="0">
              <a:buNone/>
            </a:pPr>
            <a:r>
              <a:rPr lang="pl-PL" dirty="0"/>
              <a:t>     opłata stała za odprowadzanie ścieków – 1 158,00, opłata za zajęcie pasa drogowego – 375,00 zł)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139664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800" b="1" i="1" dirty="0"/>
              <a:t>Co Nam się udało W </a:t>
            </a:r>
            <a:r>
              <a:rPr lang="pl-PL" sz="4800" b="1" i="1" dirty="0" smtClean="0"/>
              <a:t>2018 </a:t>
            </a:r>
            <a:r>
              <a:rPr lang="pl-PL" sz="4800" b="1" i="1" dirty="0"/>
              <a:t>ROKU?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I. Remont stacji dmuchaw w oczyszczalni ścieków</a:t>
            </a:r>
          </a:p>
          <a:p>
            <a:endParaRPr lang="pl-PL" dirty="0"/>
          </a:p>
          <a:p>
            <a:r>
              <a:rPr lang="pl-PL" dirty="0"/>
              <a:t>II. Wymiana hydrantów gminnej sieci p.poż. – 11 szt.</a:t>
            </a:r>
          </a:p>
          <a:p>
            <a:endParaRPr lang="pl-PL" dirty="0"/>
          </a:p>
          <a:p>
            <a:r>
              <a:rPr lang="pl-PL" dirty="0"/>
              <a:t>III.  Ściągalność zadłużenia – stan na koniec grudnia 2018 </a:t>
            </a:r>
          </a:p>
          <a:p>
            <a:pPr marL="0" indent="0">
              <a:buNone/>
            </a:pPr>
            <a:r>
              <a:rPr lang="pl-PL" dirty="0"/>
              <a:t>        - </a:t>
            </a:r>
            <a:r>
              <a:rPr lang="pl-PL" b="1" i="1" u="sng" dirty="0">
                <a:solidFill>
                  <a:srgbClr val="FF0000"/>
                </a:solidFill>
              </a:rPr>
              <a:t>36462,46 zł </a:t>
            </a:r>
            <a:endParaRPr lang="pl-PL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79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ymbol zastępczy zawartości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0292158"/>
              </p:ext>
            </p:extLst>
          </p:nvPr>
        </p:nvGraphicFramePr>
        <p:xfrm>
          <a:off x="246063" y="384175"/>
          <a:ext cx="10515600" cy="5507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Symbol zastępczy zawartości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5203410"/>
              </p:ext>
            </p:extLst>
          </p:nvPr>
        </p:nvGraphicFramePr>
        <p:xfrm>
          <a:off x="398463" y="536575"/>
          <a:ext cx="10515600" cy="5507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1028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697</TotalTime>
  <Words>450</Words>
  <Application>Microsoft Office PowerPoint</Application>
  <PresentationFormat>Panoramiczny</PresentationFormat>
  <Paragraphs>74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Monotype Corsiva</vt:lpstr>
      <vt:lpstr>Tahoma</vt:lpstr>
      <vt:lpstr>Times New Roman</vt:lpstr>
      <vt:lpstr>Wingdings</vt:lpstr>
      <vt:lpstr>Motyw pakietu Office</vt:lpstr>
      <vt:lpstr>Sprawozdanie z działalności GUWK Lisewo  za rok 2018</vt:lpstr>
      <vt:lpstr>Część I – wydatki „woda”</vt:lpstr>
      <vt:lpstr>wielkość wydatków  - „woda”  (najistotniejsze pozycje)</vt:lpstr>
      <vt:lpstr>wielkość wydatków  - „woda”  (najistotniejsze pozycje) cd.</vt:lpstr>
      <vt:lpstr>Część II – wydatki ścieki</vt:lpstr>
      <vt:lpstr>wielkość wydatków  - „ścieki”  (najistotniejsze pozycje)</vt:lpstr>
      <vt:lpstr>wielkość wydatków  - „ścieki”  (najistotniejsze pozycje) cd.</vt:lpstr>
      <vt:lpstr>Co Nam się udało W 2018 ROKU?</vt:lpstr>
      <vt:lpstr>Prezentacja programu PowerPoint</vt:lpstr>
      <vt:lpstr>Co Nam się nie udało w 2018 roku?</vt:lpstr>
      <vt:lpstr> Dziękujemy za uwagę 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Sprawozdanie z działalności GUWK Lisewo  za rok 2017</dc:title>
  <dc:creator>Michał Szpręglewski</dc:creator>
  <cp:lastModifiedBy>Michał Szpręglewski</cp:lastModifiedBy>
  <cp:revision>40</cp:revision>
  <dcterms:created xsi:type="dcterms:W3CDTF">2018-04-10T12:04:58Z</dcterms:created>
  <dcterms:modified xsi:type="dcterms:W3CDTF">2019-02-19T12:47:14Z</dcterms:modified>
</cp:coreProperties>
</file>