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5" r:id="rId7"/>
    <p:sldId id="266" r:id="rId8"/>
    <p:sldId id="282" r:id="rId9"/>
    <p:sldId id="284" r:id="rId10"/>
    <p:sldId id="261" r:id="rId11"/>
    <p:sldId id="283" r:id="rId12"/>
    <p:sldId id="268" r:id="rId13"/>
    <p:sldId id="285" r:id="rId14"/>
    <p:sldId id="286" r:id="rId15"/>
    <p:sldId id="287" r:id="rId16"/>
    <p:sldId id="269" r:id="rId17"/>
    <p:sldId id="288" r:id="rId18"/>
    <p:sldId id="263" r:id="rId19"/>
    <p:sldId id="279" r:id="rId20"/>
    <p:sldId id="267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52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21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36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06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29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44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95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333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00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62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86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01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3CEA-0397-47BC-8C4C-EA521A75A32A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0CF3-90F8-450B-B795-0F9250A99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245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5837" y="86264"/>
            <a:ext cx="10515600" cy="6124755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>
                <a:solidFill>
                  <a:srgbClr val="00B0F0"/>
                </a:solidFill>
                <a:latin typeface="Arial Black" panose="020B0A04020102020204" pitchFamily="34" charset="0"/>
                <a:cs typeface="Microsoft Tai Le" panose="020B0502040204020203" pitchFamily="34" charset="0"/>
              </a:rPr>
              <a:t>Sprawozdanie z działalności GUWK Lisewo </a:t>
            </a:r>
            <a:br>
              <a:rPr lang="pl-PL" sz="5400" b="1" dirty="0">
                <a:solidFill>
                  <a:srgbClr val="00B0F0"/>
                </a:solidFill>
                <a:latin typeface="Arial Black" panose="020B0A04020102020204" pitchFamily="34" charset="0"/>
                <a:cs typeface="Microsoft Tai Le" panose="020B0502040204020203" pitchFamily="34" charset="0"/>
              </a:rPr>
            </a:br>
            <a:r>
              <a:rPr lang="pl-PL" sz="5400" b="1" dirty="0">
                <a:solidFill>
                  <a:srgbClr val="00B0F0"/>
                </a:solidFill>
                <a:latin typeface="Arial Black" panose="020B0A04020102020204" pitchFamily="34" charset="0"/>
                <a:cs typeface="Microsoft Tai Le" panose="020B0502040204020203" pitchFamily="34" charset="0"/>
              </a:rPr>
              <a:t>za rok </a:t>
            </a:r>
            <a:r>
              <a:rPr lang="pl-PL" sz="54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Microsoft Tai Le" panose="020B0502040204020203" pitchFamily="34" charset="0"/>
              </a:rPr>
              <a:t>2024</a:t>
            </a:r>
            <a:endParaRPr lang="pl-PL" sz="5400" b="1" dirty="0">
              <a:solidFill>
                <a:srgbClr val="00B0F0"/>
              </a:solidFill>
              <a:latin typeface="Arial Black" panose="020B0A04020102020204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7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Pozytywy, sukcesy roku 2024</a:t>
            </a:r>
            <a:endParaRPr lang="pl-PL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67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rostokąt 3"/>
          <p:cNvSpPr/>
          <p:nvPr/>
        </p:nvSpPr>
        <p:spPr>
          <a:xfrm>
            <a:off x="812800" y="741680"/>
            <a:ext cx="10627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200" b="1" i="1" u="sng" dirty="0" smtClean="0">
                <a:latin typeface="Arial Black" panose="020B0A04020102020204" pitchFamily="34" charset="0"/>
              </a:rPr>
              <a:t>Zakończenie modernizacji 3 </a:t>
            </a:r>
            <a:r>
              <a:rPr lang="pl-PL" sz="7200" b="1" i="1" u="sng" dirty="0" err="1" smtClean="0">
                <a:latin typeface="Arial Black" panose="020B0A04020102020204" pitchFamily="34" charset="0"/>
              </a:rPr>
              <a:t>hyroforni</a:t>
            </a:r>
            <a:r>
              <a:rPr lang="pl-PL" sz="7200" b="1" i="1" u="sng" dirty="0" smtClean="0">
                <a:latin typeface="Arial Black" panose="020B0A04020102020204" pitchFamily="34" charset="0"/>
              </a:rPr>
              <a:t> na terenie Gminy Lisewo</a:t>
            </a:r>
            <a:endParaRPr lang="pl-PL" sz="7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3" y="284480"/>
            <a:ext cx="10678057" cy="60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3" y="1026160"/>
            <a:ext cx="9843911" cy="5537200"/>
          </a:xfrm>
        </p:spPr>
      </p:pic>
    </p:spTree>
    <p:extLst>
      <p:ext uri="{BB962C8B-B14F-4D97-AF65-F5344CB8AC3E}">
        <p14:creationId xmlns:p14="http://schemas.microsoft.com/office/powerpoint/2010/main" val="6276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2" y="711200"/>
            <a:ext cx="10078156" cy="5668963"/>
          </a:xfrm>
        </p:spPr>
      </p:pic>
    </p:spTree>
    <p:extLst>
      <p:ext uri="{BB962C8B-B14F-4D97-AF65-F5344CB8AC3E}">
        <p14:creationId xmlns:p14="http://schemas.microsoft.com/office/powerpoint/2010/main" val="4738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3" y="630238"/>
            <a:ext cx="10110572" cy="5689600"/>
          </a:xfrm>
        </p:spPr>
      </p:pic>
    </p:spTree>
    <p:extLst>
      <p:ext uri="{BB962C8B-B14F-4D97-AF65-F5344CB8AC3E}">
        <p14:creationId xmlns:p14="http://schemas.microsoft.com/office/powerpoint/2010/main" val="24336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200" cy="5934075"/>
          </a:xfrm>
        </p:spPr>
        <p:txBody>
          <a:bodyPr>
            <a:normAutofit/>
          </a:bodyPr>
          <a:lstStyle/>
          <a:p>
            <a:pPr algn="ctr"/>
            <a:r>
              <a:rPr lang="pl-PL" sz="8000" b="1" i="1" u="sng" dirty="0" smtClean="0">
                <a:solidFill>
                  <a:srgbClr val="FF0000"/>
                </a:solidFill>
              </a:rPr>
              <a:t>Oddanie do użytku sieci kanalizacji sanitarnej w </a:t>
            </a:r>
            <a:r>
              <a:rPr lang="pl-PL" sz="8000" b="1" i="1" u="sng" dirty="0" err="1" smtClean="0">
                <a:solidFill>
                  <a:srgbClr val="FF0000"/>
                </a:solidFill>
              </a:rPr>
              <a:t>Lipienku</a:t>
            </a:r>
            <a:r>
              <a:rPr lang="pl-PL" sz="8000" b="1" i="1" u="sng" dirty="0"/>
              <a:t/>
            </a:r>
            <a:br>
              <a:rPr lang="pl-PL" sz="8000" b="1" i="1" u="sng" dirty="0"/>
            </a:br>
            <a:r>
              <a:rPr lang="pl-PL" sz="8000" b="1" i="1" u="sng" dirty="0"/>
              <a:t/>
            </a:r>
            <a:br>
              <a:rPr lang="pl-PL" sz="8000" b="1" i="1" u="sng" dirty="0"/>
            </a:b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38848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29" y="528638"/>
            <a:ext cx="10041466" cy="5648325"/>
          </a:xfrm>
        </p:spPr>
      </p:pic>
    </p:spTree>
    <p:extLst>
      <p:ext uri="{BB962C8B-B14F-4D97-AF65-F5344CB8AC3E}">
        <p14:creationId xmlns:p14="http://schemas.microsoft.com/office/powerpoint/2010/main" val="469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i="1" dirty="0" smtClean="0">
                <a:solidFill>
                  <a:srgbClr val="C00000"/>
                </a:solidFill>
              </a:rPr>
              <a:t>Co mogło pójść lepiej….??? - rok 2024</a:t>
            </a:r>
            <a:endParaRPr lang="pl-PL" sz="4800" b="1" i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1. Brak wystarczającej ilości </a:t>
            </a:r>
            <a:r>
              <a:rPr lang="pl-PL" dirty="0" smtClean="0"/>
              <a:t>napraw .elementów sieci wodociągowej – zasuwy przyłączeniowe.</a:t>
            </a:r>
            <a:endParaRPr lang="pl-PL" dirty="0"/>
          </a:p>
          <a:p>
            <a:r>
              <a:rPr lang="pl-PL" dirty="0"/>
              <a:t>2. </a:t>
            </a:r>
            <a:r>
              <a:rPr lang="pl-PL" dirty="0" smtClean="0"/>
              <a:t>Brak wyeliminowania całkowitego kradzieży wody z hydrantów.</a:t>
            </a:r>
            <a:endParaRPr lang="pl-PL" dirty="0"/>
          </a:p>
          <a:p>
            <a:r>
              <a:rPr lang="pl-PL" dirty="0"/>
              <a:t> 3. </a:t>
            </a:r>
            <a:r>
              <a:rPr lang="pl-PL" dirty="0" smtClean="0"/>
              <a:t>Brak modernizacji systemu alarmowego w hydroforniach.</a:t>
            </a:r>
            <a:endParaRPr lang="pl-PL" dirty="0"/>
          </a:p>
          <a:p>
            <a:r>
              <a:rPr lang="pl-PL" dirty="0"/>
              <a:t>4. </a:t>
            </a:r>
            <a:r>
              <a:rPr lang="pl-PL" dirty="0" smtClean="0"/>
              <a:t>Dalsze uszkodzenia </a:t>
            </a:r>
            <a:r>
              <a:rPr lang="pl-PL" dirty="0"/>
              <a:t>przepompowni ścieków spowodowane „ciałami obcymi” w kanalizacji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78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00514_1357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4687" y="232914"/>
            <a:ext cx="11198524" cy="1319842"/>
          </a:xfrm>
        </p:spPr>
        <p:txBody>
          <a:bodyPr>
            <a:normAutofit/>
          </a:bodyPr>
          <a:lstStyle/>
          <a:p>
            <a:pPr algn="ctr"/>
            <a:r>
              <a:rPr lang="pl-PL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Część I – infrastruktura wodociągowa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15" y="2490323"/>
            <a:ext cx="2868196" cy="3367013"/>
          </a:xfrm>
        </p:spPr>
      </p:pic>
      <p:sp>
        <p:nvSpPr>
          <p:cNvPr id="6" name="Prostokąt 5"/>
          <p:cNvSpPr/>
          <p:nvPr/>
        </p:nvSpPr>
        <p:spPr>
          <a:xfrm>
            <a:off x="886560" y="1873147"/>
            <a:ext cx="72030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/>
              <a:t>Plan wydatków </a:t>
            </a:r>
            <a:r>
              <a:rPr lang="pl-PL" sz="4000" b="1" dirty="0" smtClean="0"/>
              <a:t>2 358 545 zł</a:t>
            </a:r>
            <a:endParaRPr lang="pl-PL" sz="4000" b="1" dirty="0"/>
          </a:p>
          <a:p>
            <a:pPr algn="ctr"/>
            <a:r>
              <a:rPr lang="pl-PL" sz="4000" b="1" dirty="0"/>
              <a:t>Wykonanie 2 </a:t>
            </a:r>
            <a:r>
              <a:rPr lang="pl-PL" sz="4000" b="1" dirty="0" smtClean="0"/>
              <a:t>300 192,33 zł</a:t>
            </a:r>
            <a:endParaRPr lang="pl-PL" sz="4000" b="1" dirty="0"/>
          </a:p>
          <a:p>
            <a:pPr algn="ctr"/>
            <a:r>
              <a:rPr lang="pl-PL" sz="4000" b="1" dirty="0"/>
              <a:t> tj. </a:t>
            </a:r>
            <a:r>
              <a:rPr lang="pl-PL" sz="4000" b="1" dirty="0" smtClean="0"/>
              <a:t>97,53 </a:t>
            </a:r>
            <a:r>
              <a:rPr lang="pl-PL" sz="4000" b="1" dirty="0"/>
              <a:t>%*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* - wykonanie planu uzależnione jest od wysokości wpływów za wodę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07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6280" y="37836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10000" dirty="0"/>
              <a:t/>
            </a:r>
            <a:br>
              <a:rPr lang="pl-PL" sz="10000" dirty="0"/>
            </a:br>
            <a:r>
              <a:rPr lang="pl-PL" sz="100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Dziękujemy za uwagę 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054927"/>
            <a:ext cx="10515600" cy="3122036"/>
          </a:xfrm>
        </p:spPr>
        <p:txBody>
          <a:bodyPr>
            <a:normAutofit fontScale="92500" lnSpcReduction="20000"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sz="3200" b="1" i="1" u="sng" dirty="0">
                <a:solidFill>
                  <a:srgbClr val="FF0000"/>
                </a:solidFill>
              </a:rPr>
              <a:t>P.S. Prosimy o terminowe regulowanie należności za wodę i ścieki</a:t>
            </a:r>
            <a:r>
              <a:rPr lang="pl-PL" sz="3200" b="1" i="1" u="sng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pl-PL" dirty="0">
                <a:sym typeface="Wingdings" panose="05000000000000000000" pitchFamily="2" charset="2"/>
              </a:rPr>
              <a:t>                                                            </a:t>
            </a:r>
            <a:r>
              <a:rPr lang="pl-PL" sz="8600" dirty="0">
                <a:sym typeface="Wingdings" panose="05000000000000000000" pitchFamily="2" charset="2"/>
              </a:rPr>
              <a:t></a:t>
            </a:r>
            <a:endParaRPr lang="pl-PL" sz="8600" dirty="0"/>
          </a:p>
        </p:txBody>
      </p:sp>
    </p:spTree>
    <p:extLst>
      <p:ext uri="{BB962C8B-B14F-4D97-AF65-F5344CB8AC3E}">
        <p14:creationId xmlns:p14="http://schemas.microsoft.com/office/powerpoint/2010/main" val="1586764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36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pl-PL" sz="3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Wielkość wydatków  - infrastruktura wodociągowa</a:t>
            </a:r>
            <a:br>
              <a:rPr lang="pl-PL" sz="3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(najistotniejsze pozycje)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06905"/>
            <a:ext cx="10515600" cy="4351338"/>
          </a:xfrm>
          <a:noFill/>
        </p:spPr>
        <p:txBody>
          <a:bodyPr>
            <a:normAutofit fontScale="92500"/>
          </a:bodyPr>
          <a:lstStyle/>
          <a:p>
            <a:r>
              <a:rPr lang="pl-PL" dirty="0"/>
              <a:t>1.</a:t>
            </a:r>
            <a:r>
              <a:rPr lang="pl-PL" i="1" dirty="0"/>
              <a:t> Energia elektryczna:  </a:t>
            </a:r>
            <a:r>
              <a:rPr lang="pl-PL" b="1" i="1" u="sng" dirty="0" smtClean="0">
                <a:solidFill>
                  <a:srgbClr val="FFC000"/>
                </a:solidFill>
              </a:rPr>
              <a:t>344 111,46 </a:t>
            </a:r>
            <a:r>
              <a:rPr lang="pl-PL" i="1" dirty="0"/>
              <a:t>zł</a:t>
            </a:r>
          </a:p>
          <a:p>
            <a:r>
              <a:rPr lang="pl-PL" i="1" dirty="0"/>
              <a:t>2. Zakup materiałów i wyposażenia: </a:t>
            </a:r>
            <a:r>
              <a:rPr lang="pl-PL" b="1" i="1" u="sng" dirty="0" smtClean="0">
                <a:solidFill>
                  <a:srgbClr val="FFC000"/>
                </a:solidFill>
              </a:rPr>
              <a:t>69 799,02 </a:t>
            </a:r>
            <a:r>
              <a:rPr lang="pl-PL" i="1" dirty="0" smtClean="0"/>
              <a:t>zł </a:t>
            </a:r>
            <a:r>
              <a:rPr lang="pl-PL" i="1" dirty="0"/>
              <a:t>(min. opał </a:t>
            </a:r>
            <a:r>
              <a:rPr lang="pl-PL" i="1" dirty="0" smtClean="0"/>
              <a:t>3640 </a:t>
            </a:r>
            <a:r>
              <a:rPr lang="pl-PL" i="1" dirty="0"/>
              <a:t>zł, elementy infrastruktury </a:t>
            </a:r>
            <a:r>
              <a:rPr lang="pl-PL" i="1" dirty="0" err="1"/>
              <a:t>wod</a:t>
            </a:r>
            <a:r>
              <a:rPr lang="pl-PL" i="1" dirty="0"/>
              <a:t>. – kan.: hydranty rury, nasuwki itp. </a:t>
            </a:r>
            <a:r>
              <a:rPr lang="pl-PL" i="1" dirty="0" smtClean="0"/>
              <a:t>49 520,64  </a:t>
            </a:r>
            <a:r>
              <a:rPr lang="pl-PL" i="1" dirty="0"/>
              <a:t>zł, paliwo </a:t>
            </a:r>
            <a:r>
              <a:rPr lang="pl-PL" i="1" dirty="0" smtClean="0"/>
              <a:t>9 253,68 </a:t>
            </a:r>
            <a:r>
              <a:rPr lang="pl-PL" i="1" dirty="0"/>
              <a:t>zł)</a:t>
            </a:r>
          </a:p>
          <a:p>
            <a:r>
              <a:rPr lang="pl-PL" i="1" dirty="0"/>
              <a:t>3. Zakup usług:</a:t>
            </a:r>
          </a:p>
          <a:p>
            <a:r>
              <a:rPr lang="pl-PL" i="1" dirty="0"/>
              <a:t>a) </a:t>
            </a:r>
            <a:r>
              <a:rPr lang="pl-PL" b="1" i="1" dirty="0"/>
              <a:t>remontowych</a:t>
            </a:r>
            <a:r>
              <a:rPr lang="pl-PL" i="1" dirty="0"/>
              <a:t>: </a:t>
            </a:r>
            <a:r>
              <a:rPr lang="pl-PL" b="1" i="1" u="sng" dirty="0" smtClean="0">
                <a:solidFill>
                  <a:srgbClr val="FFC000"/>
                </a:solidFill>
              </a:rPr>
              <a:t>7 228,50</a:t>
            </a:r>
            <a:r>
              <a:rPr lang="pl-PL" i="1" u="sng" dirty="0" smtClean="0">
                <a:solidFill>
                  <a:srgbClr val="FFC000"/>
                </a:solidFill>
              </a:rPr>
              <a:t> </a:t>
            </a:r>
            <a:r>
              <a:rPr lang="pl-PL" i="1" dirty="0"/>
              <a:t>zł (naprawa pomp, samochodu służbowego)</a:t>
            </a:r>
          </a:p>
          <a:p>
            <a:r>
              <a:rPr lang="pl-PL" i="1" dirty="0"/>
              <a:t>b) </a:t>
            </a:r>
            <a:r>
              <a:rPr lang="pl-PL" b="1" i="1" dirty="0"/>
              <a:t>pozostałych:  </a:t>
            </a:r>
            <a:r>
              <a:rPr lang="pl-PL" b="1" i="1" u="sng" dirty="0" smtClean="0">
                <a:solidFill>
                  <a:srgbClr val="FFC000"/>
                </a:solidFill>
              </a:rPr>
              <a:t>61 321,65</a:t>
            </a:r>
            <a:r>
              <a:rPr lang="pl-PL" i="1" u="sng" dirty="0" smtClean="0">
                <a:solidFill>
                  <a:srgbClr val="FFC000"/>
                </a:solidFill>
              </a:rPr>
              <a:t> </a:t>
            </a:r>
            <a:r>
              <a:rPr lang="pl-PL" i="1" dirty="0"/>
              <a:t>zł (m.in.: usługi koparko – ładowarką, usługi informatyczne, obsługa informatyczna, usługi dźwigowe, usługi pocztowe)</a:t>
            </a:r>
          </a:p>
          <a:p>
            <a:r>
              <a:rPr lang="pl-PL" i="1" dirty="0"/>
              <a:t>c) </a:t>
            </a:r>
            <a:r>
              <a:rPr lang="pl-PL" b="1" i="1" dirty="0"/>
              <a:t>badania wody</a:t>
            </a:r>
            <a:r>
              <a:rPr lang="pl-PL" i="1" dirty="0"/>
              <a:t>: </a:t>
            </a:r>
            <a:r>
              <a:rPr lang="pl-PL" b="1" i="1" u="sng" dirty="0" smtClean="0">
                <a:solidFill>
                  <a:srgbClr val="FFC000"/>
                </a:solidFill>
              </a:rPr>
              <a:t>17 589 </a:t>
            </a:r>
            <a:r>
              <a:rPr lang="pl-PL" i="1" dirty="0" smtClean="0"/>
              <a:t>zł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90405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9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Wielkość wydatków  - infrastruktura wodociągowa</a:t>
            </a:r>
            <a:br>
              <a:rPr lang="pl-PL" sz="39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(najistotniejsze pozycje) cd.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4. Różne opłaty i składki – </a:t>
            </a:r>
            <a:r>
              <a:rPr lang="pl-PL" b="1" i="1" u="sng" dirty="0">
                <a:solidFill>
                  <a:schemeClr val="accent4"/>
                </a:solidFill>
              </a:rPr>
              <a:t>44 341, 94 </a:t>
            </a:r>
            <a:r>
              <a:rPr lang="pl-PL" dirty="0"/>
              <a:t>zł</a:t>
            </a:r>
            <a:r>
              <a:rPr lang="pl-PL" b="1" dirty="0"/>
              <a:t> </a:t>
            </a:r>
            <a:r>
              <a:rPr lang="pl-PL" dirty="0"/>
              <a:t>(m. in. usługi wodne –                </a:t>
            </a:r>
            <a:r>
              <a:rPr lang="pl-PL" dirty="0" smtClean="0"/>
              <a:t>31668,00 </a:t>
            </a:r>
            <a:r>
              <a:rPr lang="pl-PL" dirty="0"/>
              <a:t>zł,  opłata za wody </a:t>
            </a:r>
            <a:r>
              <a:rPr lang="pl-PL" dirty="0" err="1"/>
              <a:t>popłuczne</a:t>
            </a:r>
            <a:r>
              <a:rPr lang="pl-PL" dirty="0"/>
              <a:t> 3.000,00 zł, opłata za zajęcie pasa  drogowego – </a:t>
            </a:r>
            <a:r>
              <a:rPr lang="pl-PL" smtClean="0"/>
              <a:t>3.9244,00 zł)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909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Część II – infrastruktura sanitarna wsi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17073" y="1514042"/>
            <a:ext cx="8084127" cy="4356821"/>
          </a:xfrm>
        </p:spPr>
        <p:txBody>
          <a:bodyPr>
            <a:normAutofit fontScale="32500" lnSpcReduction="20000"/>
          </a:bodyPr>
          <a:lstStyle/>
          <a:p>
            <a:pPr algn="ctr"/>
            <a:endParaRPr lang="pl-PL" sz="4000" b="1" dirty="0">
              <a:solidFill>
                <a:srgbClr val="002060"/>
              </a:solidFill>
            </a:endParaRPr>
          </a:p>
          <a:p>
            <a:pPr algn="ctr"/>
            <a:endParaRPr lang="pl-PL" sz="4000" b="1" dirty="0">
              <a:solidFill>
                <a:srgbClr val="002060"/>
              </a:solidFill>
            </a:endParaRPr>
          </a:p>
          <a:p>
            <a:pPr algn="ctr"/>
            <a:r>
              <a:rPr lang="pl-PL" sz="13500" b="1" dirty="0">
                <a:solidFill>
                  <a:schemeClr val="tx2"/>
                </a:solidFill>
              </a:rPr>
              <a:t>Plan wydatków </a:t>
            </a:r>
            <a:r>
              <a:rPr lang="pl-PL" sz="13500" b="1" dirty="0" smtClean="0">
                <a:solidFill>
                  <a:schemeClr val="tx2"/>
                </a:solidFill>
              </a:rPr>
              <a:t>2 849 602 zł</a:t>
            </a:r>
            <a:endParaRPr lang="pl-PL" sz="13500" b="1" dirty="0">
              <a:solidFill>
                <a:schemeClr val="tx2"/>
              </a:solidFill>
            </a:endParaRPr>
          </a:p>
          <a:p>
            <a:pPr algn="ctr"/>
            <a:endParaRPr lang="pl-PL" sz="13500" b="1" dirty="0">
              <a:solidFill>
                <a:schemeClr val="tx2"/>
              </a:solidFill>
            </a:endParaRPr>
          </a:p>
          <a:p>
            <a:pPr algn="ctr"/>
            <a:r>
              <a:rPr lang="pl-PL" sz="13500" b="1" dirty="0">
                <a:solidFill>
                  <a:schemeClr val="tx2"/>
                </a:solidFill>
              </a:rPr>
              <a:t>Wykonanie </a:t>
            </a:r>
            <a:r>
              <a:rPr lang="pl-PL" sz="13500" b="1" dirty="0" smtClean="0">
                <a:solidFill>
                  <a:schemeClr val="tx2"/>
                </a:solidFill>
              </a:rPr>
              <a:t>2 609 286,75 zł</a:t>
            </a:r>
            <a:endParaRPr lang="pl-PL" sz="13500" b="1" dirty="0">
              <a:solidFill>
                <a:schemeClr val="tx2"/>
              </a:solidFill>
            </a:endParaRPr>
          </a:p>
          <a:p>
            <a:pPr algn="ctr"/>
            <a:r>
              <a:rPr lang="pl-PL" sz="13500" b="1" dirty="0">
                <a:solidFill>
                  <a:schemeClr val="tx2"/>
                </a:solidFill>
              </a:rPr>
              <a:t> tj. </a:t>
            </a:r>
            <a:r>
              <a:rPr lang="pl-PL" sz="13500" b="1" dirty="0" smtClean="0">
                <a:solidFill>
                  <a:schemeClr val="tx2"/>
                </a:solidFill>
              </a:rPr>
              <a:t>91,57 </a:t>
            </a:r>
            <a:r>
              <a:rPr lang="pl-PL" sz="13500" b="1" dirty="0">
                <a:solidFill>
                  <a:schemeClr val="tx2"/>
                </a:solidFill>
              </a:rPr>
              <a:t>%*</a:t>
            </a:r>
          </a:p>
          <a:p>
            <a:pPr marL="0" indent="0">
              <a:buNone/>
            </a:pPr>
            <a:endParaRPr lang="pl-PL" sz="4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3800" dirty="0"/>
              <a:t>* - wykonanie planu uzależnione jest od wysokości wpływów za ścieki, oraz realizacji zaplanowanych </a:t>
            </a:r>
            <a:r>
              <a:rPr lang="pl-PL" sz="3800" dirty="0" err="1"/>
              <a:t>inewstycji</a:t>
            </a:r>
            <a:endParaRPr lang="pl-PL" sz="3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5178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Wielkość wydatków  - infrastruktura sanitarna wsi</a:t>
            </a:r>
            <a:br>
              <a:rPr lang="pl-PL" sz="3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(najistotniejsze pozycje)</a:t>
            </a:r>
            <a:endParaRPr lang="pl-PL" sz="39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1. </a:t>
            </a:r>
            <a:r>
              <a:rPr lang="pl-PL" i="1" dirty="0"/>
              <a:t>Energia elektryczna: 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192797,64</a:t>
            </a:r>
            <a:r>
              <a:rPr lang="pl-PL" b="1" i="1" u="sng" dirty="0" smtClean="0">
                <a:solidFill>
                  <a:schemeClr val="accent6"/>
                </a:solidFill>
              </a:rPr>
              <a:t>  </a:t>
            </a:r>
            <a:r>
              <a:rPr lang="pl-PL" i="1" dirty="0" smtClean="0"/>
              <a:t>zł (85 206,68 mniej niż w 2023 r.)</a:t>
            </a:r>
            <a:endParaRPr lang="pl-PL" i="1" dirty="0"/>
          </a:p>
          <a:p>
            <a:r>
              <a:rPr lang="pl-PL" i="1" dirty="0"/>
              <a:t>2. Zakup materiałów i wyposażenia: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16 082,38 </a:t>
            </a:r>
            <a:r>
              <a:rPr lang="pl-PL" i="1" dirty="0" smtClean="0"/>
              <a:t>zł</a:t>
            </a:r>
            <a:endParaRPr lang="pl-PL" i="1" dirty="0"/>
          </a:p>
          <a:p>
            <a:r>
              <a:rPr lang="pl-PL" i="1" dirty="0"/>
              <a:t>3. Zakup usług:</a:t>
            </a:r>
          </a:p>
          <a:p>
            <a:pPr algn="just"/>
            <a:r>
              <a:rPr lang="pl-PL" i="1" dirty="0"/>
              <a:t>a) </a:t>
            </a:r>
            <a:r>
              <a:rPr lang="pl-PL" b="1" i="1" dirty="0"/>
              <a:t>remontowych</a:t>
            </a:r>
            <a:r>
              <a:rPr lang="pl-PL" i="1" dirty="0"/>
              <a:t>: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22 687,10 </a:t>
            </a:r>
            <a:r>
              <a:rPr lang="pl-PL" i="1" dirty="0" smtClean="0"/>
              <a:t>zł </a:t>
            </a:r>
            <a:endParaRPr lang="pl-PL" i="1" dirty="0"/>
          </a:p>
          <a:p>
            <a:pPr algn="just"/>
            <a:r>
              <a:rPr lang="pl-PL" i="1" dirty="0"/>
              <a:t>b) </a:t>
            </a:r>
            <a:r>
              <a:rPr lang="pl-PL" b="1" i="1" dirty="0"/>
              <a:t>pozostałych: 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35 000,16 </a:t>
            </a:r>
            <a:r>
              <a:rPr lang="pl-PL" i="1" dirty="0"/>
              <a:t>zł (m. in: usługa WUKO 2 </a:t>
            </a:r>
            <a:r>
              <a:rPr lang="pl-PL" i="1" dirty="0" smtClean="0"/>
              <a:t>176,64 </a:t>
            </a:r>
            <a:r>
              <a:rPr lang="pl-PL" i="1" dirty="0"/>
              <a:t>zł, opieka autorska – systemy informatyczne </a:t>
            </a:r>
            <a:r>
              <a:rPr lang="pl-PL" i="1" dirty="0" smtClean="0"/>
              <a:t>2.985,21,06 </a:t>
            </a:r>
            <a:r>
              <a:rPr lang="pl-PL" i="1" dirty="0"/>
              <a:t>zł, </a:t>
            </a:r>
            <a:r>
              <a:rPr lang="pl-PL" i="1" dirty="0" smtClean="0"/>
              <a:t>usuwanie odpadów –tzw. </a:t>
            </a:r>
            <a:r>
              <a:rPr lang="pl-PL" i="1" dirty="0" smtClean="0"/>
              <a:t>„</a:t>
            </a:r>
            <a:r>
              <a:rPr lang="pl-PL" i="1" dirty="0" err="1" smtClean="0"/>
              <a:t>skratki</a:t>
            </a:r>
            <a:r>
              <a:rPr lang="pl-PL" i="1" dirty="0" smtClean="0"/>
              <a:t>” 4009,18 zł)</a:t>
            </a:r>
            <a:endParaRPr lang="pl-PL" i="1" dirty="0"/>
          </a:p>
          <a:p>
            <a:r>
              <a:rPr lang="pl-PL" i="1" dirty="0"/>
              <a:t>c) </a:t>
            </a:r>
            <a:r>
              <a:rPr lang="pl-PL" b="1" i="1" dirty="0"/>
              <a:t>telekomunikacyjnych</a:t>
            </a:r>
            <a:r>
              <a:rPr lang="pl-PL" i="1" dirty="0"/>
              <a:t>: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1652,25</a:t>
            </a:r>
            <a:r>
              <a:rPr lang="pl-PL" b="1" i="1" u="sng" dirty="0" smtClean="0">
                <a:solidFill>
                  <a:schemeClr val="accent6"/>
                </a:solidFill>
              </a:rPr>
              <a:t> </a:t>
            </a:r>
            <a:r>
              <a:rPr lang="pl-PL" i="1" dirty="0" smtClean="0"/>
              <a:t>zł</a:t>
            </a:r>
            <a:endParaRPr lang="pl-PL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34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Wielkość wydatków  - „ścieki” </a:t>
            </a:r>
            <a:br>
              <a:rPr lang="pl-PL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(najistotniejsze pozycje) cd.</a:t>
            </a:r>
            <a:endParaRPr lang="pl-PL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4. Różne opłaty i składki –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12 032,64</a:t>
            </a:r>
            <a:r>
              <a:rPr lang="pl-PL" b="1" i="1" u="sng" dirty="0" smtClean="0">
                <a:solidFill>
                  <a:schemeClr val="accent6"/>
                </a:solidFill>
              </a:rPr>
              <a:t> </a:t>
            </a:r>
            <a:r>
              <a:rPr lang="pl-PL" dirty="0" smtClean="0"/>
              <a:t>zł </a:t>
            </a:r>
            <a:r>
              <a:rPr lang="pl-PL" dirty="0"/>
              <a:t>(m. in.  opłata stała za odprowadzanie ścieków – 1 </a:t>
            </a:r>
            <a:r>
              <a:rPr lang="pl-PL" dirty="0" smtClean="0"/>
              <a:t>424,00 </a:t>
            </a:r>
            <a:r>
              <a:rPr lang="pl-PL" dirty="0"/>
              <a:t>zł, opłata zmienna za odprowadzanie ścieków –</a:t>
            </a:r>
            <a:r>
              <a:rPr lang="pl-PL" i="1" dirty="0"/>
              <a:t> 3 </a:t>
            </a:r>
            <a:r>
              <a:rPr lang="pl-PL" i="1" dirty="0" smtClean="0"/>
              <a:t>679,00 </a:t>
            </a:r>
            <a:r>
              <a:rPr lang="pl-PL" dirty="0"/>
              <a:t>zł, opłata za zajęcie pasa drogowego – </a:t>
            </a:r>
            <a:r>
              <a:rPr lang="pl-PL" dirty="0" smtClean="0"/>
              <a:t>1891,76 zł)</a:t>
            </a:r>
            <a:endParaRPr lang="pl-PL" dirty="0"/>
          </a:p>
          <a:p>
            <a:r>
              <a:rPr lang="pl-PL" dirty="0"/>
              <a:t>5. Wydatki inwestycyjne jednostek budżetowych </a:t>
            </a:r>
            <a:r>
              <a:rPr lang="pl-PL" dirty="0" smtClean="0"/>
              <a:t>– </a:t>
            </a:r>
            <a:r>
              <a:rPr lang="pl-PL" b="1" i="1" u="sng" dirty="0" smtClean="0">
                <a:solidFill>
                  <a:schemeClr val="accent4">
                    <a:lumMod val="75000"/>
                  </a:schemeClr>
                </a:solidFill>
              </a:rPr>
              <a:t>2 317 839,47</a:t>
            </a:r>
            <a:r>
              <a:rPr lang="pl-PL" b="1" i="1" u="sng" dirty="0" smtClean="0">
                <a:solidFill>
                  <a:schemeClr val="accent6"/>
                </a:solidFill>
              </a:rPr>
              <a:t> </a:t>
            </a:r>
            <a:r>
              <a:rPr lang="pl-PL" dirty="0" smtClean="0"/>
              <a:t>zł (budowa sieci kanalizacyjnej oraz tłoczni ścieków Lipienek)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396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Część III – administracja publiczna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rgbClr val="002060"/>
                </a:solidFill>
              </a:rPr>
              <a:t>Plan wydatków </a:t>
            </a:r>
            <a:r>
              <a:rPr lang="pl-PL" sz="4400" b="1" dirty="0" smtClean="0">
                <a:solidFill>
                  <a:srgbClr val="002060"/>
                </a:solidFill>
              </a:rPr>
              <a:t>790 800zł</a:t>
            </a:r>
            <a:endParaRPr lang="pl-PL" sz="4400" b="1" dirty="0">
              <a:solidFill>
                <a:srgbClr val="002060"/>
              </a:solidFill>
            </a:endParaRPr>
          </a:p>
          <a:p>
            <a:pPr algn="ctr"/>
            <a:endParaRPr lang="pl-PL" sz="4400" b="1" dirty="0">
              <a:solidFill>
                <a:srgbClr val="002060"/>
              </a:solidFill>
            </a:endParaRPr>
          </a:p>
          <a:p>
            <a:pPr algn="ctr"/>
            <a:r>
              <a:rPr lang="pl-PL" sz="4400" b="1" dirty="0">
                <a:solidFill>
                  <a:srgbClr val="002060"/>
                </a:solidFill>
              </a:rPr>
              <a:t>Wykonanie </a:t>
            </a:r>
            <a:r>
              <a:rPr lang="pl-PL" sz="4400" b="1" dirty="0" smtClean="0">
                <a:solidFill>
                  <a:srgbClr val="002060"/>
                </a:solidFill>
              </a:rPr>
              <a:t>750 78,21 </a:t>
            </a:r>
            <a:r>
              <a:rPr lang="pl-PL" sz="4400" b="1" dirty="0">
                <a:solidFill>
                  <a:srgbClr val="002060"/>
                </a:solidFill>
              </a:rPr>
              <a:t>zł</a:t>
            </a:r>
          </a:p>
          <a:p>
            <a:pPr algn="ctr"/>
            <a:r>
              <a:rPr lang="pl-PL" sz="4400" b="1" dirty="0">
                <a:solidFill>
                  <a:srgbClr val="002060"/>
                </a:solidFill>
              </a:rPr>
              <a:t> tj. </a:t>
            </a:r>
            <a:r>
              <a:rPr lang="pl-PL" sz="4400" b="1" dirty="0" smtClean="0">
                <a:solidFill>
                  <a:srgbClr val="002060"/>
                </a:solidFill>
              </a:rPr>
              <a:t>94,94 </a:t>
            </a:r>
            <a:r>
              <a:rPr lang="pl-PL" sz="4400" b="1" dirty="0">
                <a:solidFill>
                  <a:srgbClr val="002060"/>
                </a:solidFill>
              </a:rPr>
              <a:t>%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0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Wielkość wydatków  - administracja publiczna</a:t>
            </a:r>
            <a:br>
              <a:rPr lang="pl-PL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(najistotniejsze pozycje)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1. </a:t>
            </a:r>
            <a:r>
              <a:rPr lang="pl-PL" i="1" dirty="0"/>
              <a:t>Wynagrodzenia osobowe:  </a:t>
            </a:r>
            <a:r>
              <a:rPr lang="pl-PL" b="1" i="1" u="sng" dirty="0" smtClean="0">
                <a:solidFill>
                  <a:schemeClr val="accent6"/>
                </a:solidFill>
              </a:rPr>
              <a:t>565 114 </a:t>
            </a:r>
            <a:r>
              <a:rPr lang="pl-PL" i="1" dirty="0"/>
              <a:t>zł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2. Zakup materiałów BHP + ekwiwalenty: </a:t>
            </a:r>
            <a:r>
              <a:rPr lang="pl-PL" b="1" i="1" u="sng" dirty="0">
                <a:solidFill>
                  <a:schemeClr val="accent6"/>
                </a:solidFill>
              </a:rPr>
              <a:t>4 </a:t>
            </a:r>
            <a:r>
              <a:rPr lang="pl-PL" b="1" i="1" u="sng" dirty="0" smtClean="0">
                <a:solidFill>
                  <a:schemeClr val="accent6"/>
                </a:solidFill>
              </a:rPr>
              <a:t>952,53 </a:t>
            </a:r>
            <a:r>
              <a:rPr lang="pl-PL" i="1" dirty="0"/>
              <a:t>zł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3. Dodatkowe wynagrodzenie roczne: </a:t>
            </a:r>
            <a:r>
              <a:rPr lang="pl-PL" b="1" i="1" u="sng" dirty="0" smtClean="0">
                <a:solidFill>
                  <a:schemeClr val="accent6"/>
                </a:solidFill>
              </a:rPr>
              <a:t>37 919,08 </a:t>
            </a:r>
            <a:r>
              <a:rPr lang="pl-PL" i="1" dirty="0"/>
              <a:t>zł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4. Zakup materiałów i wyposażenia: </a:t>
            </a:r>
            <a:r>
              <a:rPr lang="pl-PL" b="1" i="1" u="sng" dirty="0" smtClean="0">
                <a:solidFill>
                  <a:schemeClr val="accent6"/>
                </a:solidFill>
              </a:rPr>
              <a:t>3 331,03  </a:t>
            </a:r>
            <a:r>
              <a:rPr lang="pl-PL" i="1" dirty="0"/>
              <a:t>zł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5. Szkolenia pracowników: </a:t>
            </a:r>
            <a:r>
              <a:rPr lang="pl-PL" b="1" i="1" u="sng" dirty="0" smtClean="0">
                <a:solidFill>
                  <a:schemeClr val="accent6"/>
                </a:solidFill>
              </a:rPr>
              <a:t>670</a:t>
            </a:r>
            <a:r>
              <a:rPr lang="pl-PL" i="1" dirty="0" smtClean="0"/>
              <a:t> </a:t>
            </a:r>
            <a:r>
              <a:rPr lang="pl-PL" i="1" dirty="0"/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6797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2093</TotalTime>
  <Words>541</Words>
  <Application>Microsoft Office PowerPoint</Application>
  <PresentationFormat>Panoramiczny</PresentationFormat>
  <Paragraphs>74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Microsoft Tai Le</vt:lpstr>
      <vt:lpstr>Tahoma</vt:lpstr>
      <vt:lpstr>Times New Roman</vt:lpstr>
      <vt:lpstr>Wingdings</vt:lpstr>
      <vt:lpstr>Motyw pakietu Office</vt:lpstr>
      <vt:lpstr>Sprawozdanie z działalności GUWK Lisewo  za rok 2024</vt:lpstr>
      <vt:lpstr>Część I – infrastruktura wodociągowa</vt:lpstr>
      <vt:lpstr>Wielkość wydatków  - infrastruktura wodociągowa (najistotniejsze pozycje)</vt:lpstr>
      <vt:lpstr>Wielkość wydatków  - infrastruktura wodociągowa (najistotniejsze pozycje) cd.</vt:lpstr>
      <vt:lpstr>Część II – infrastruktura sanitarna wsi</vt:lpstr>
      <vt:lpstr>Wielkość wydatków  - infrastruktura sanitarna wsi (najistotniejsze pozycje)</vt:lpstr>
      <vt:lpstr>Wielkość wydatków  - „ścieki”  (najistotniejsze pozycje) cd.</vt:lpstr>
      <vt:lpstr>Część III – administracja publiczna</vt:lpstr>
      <vt:lpstr>Wielkość wydatków  - administracja publiczna (najistotniejsze pozycje)</vt:lpstr>
      <vt:lpstr>Pozytywy, sukcesy roku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Oddanie do użytku sieci kanalizacji sanitarnej w Lipienku  </vt:lpstr>
      <vt:lpstr>Prezentacja programu PowerPoint</vt:lpstr>
      <vt:lpstr>Co mogło pójść lepiej….??? - rok 2024</vt:lpstr>
      <vt:lpstr>Prezentacja programu PowerPoint</vt:lpstr>
      <vt:lpstr> Dziękujemy za uwagę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GUWK Lisewo  za rok 2017</dc:title>
  <dc:creator>Michał Szpręglewski</dc:creator>
  <cp:lastModifiedBy>M.Szpręglewski</cp:lastModifiedBy>
  <cp:revision>118</cp:revision>
  <dcterms:created xsi:type="dcterms:W3CDTF">2018-04-10T12:04:58Z</dcterms:created>
  <dcterms:modified xsi:type="dcterms:W3CDTF">2025-06-10T07:47:45Z</dcterms:modified>
</cp:coreProperties>
</file>