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95" r:id="rId15"/>
    <p:sldId id="297" r:id="rId16"/>
    <p:sldId id="299" r:id="rId17"/>
    <p:sldId id="300" r:id="rId18"/>
    <p:sldId id="301" r:id="rId19"/>
    <p:sldId id="279" r:id="rId20"/>
    <p:sldId id="304" r:id="rId21"/>
    <p:sldId id="309" r:id="rId22"/>
    <p:sldId id="315" r:id="rId23"/>
    <p:sldId id="281" r:id="rId24"/>
    <p:sldId id="303" r:id="rId25"/>
    <p:sldId id="305" r:id="rId26"/>
    <p:sldId id="306" r:id="rId27"/>
    <p:sldId id="307" r:id="rId28"/>
    <p:sldId id="314" r:id="rId29"/>
    <p:sldId id="319" r:id="rId30"/>
    <p:sldId id="318" r:id="rId31"/>
    <p:sldId id="327" r:id="rId32"/>
    <p:sldId id="324" r:id="rId33"/>
    <p:sldId id="320" r:id="rId34"/>
    <p:sldId id="310" r:id="rId35"/>
    <p:sldId id="330" r:id="rId36"/>
    <p:sldId id="329" r:id="rId37"/>
    <p:sldId id="313" r:id="rId38"/>
    <p:sldId id="321" r:id="rId39"/>
    <p:sldId id="326" r:id="rId40"/>
    <p:sldId id="336" r:id="rId41"/>
    <p:sldId id="333" r:id="rId42"/>
    <p:sldId id="335" r:id="rId43"/>
    <p:sldId id="337" r:id="rId44"/>
    <p:sldId id="338" r:id="rId45"/>
    <p:sldId id="339" r:id="rId46"/>
    <p:sldId id="340" r:id="rId47"/>
    <p:sldId id="341" r:id="rId48"/>
    <p:sldId id="294" r:id="rId49"/>
    <p:sldId id="296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172" autoAdjust="0"/>
    <p:restoredTop sz="94660"/>
  </p:normalViewPr>
  <p:slideViewPr>
    <p:cSldViewPr snapToGrid="0">
      <p:cViewPr>
        <p:scale>
          <a:sx n="66" d="100"/>
          <a:sy n="66" d="100"/>
        </p:scale>
        <p:origin x="-58" y="4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117-4680-AC12-DB0469054F5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117-4680-AC12-DB0469054F5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117-4680-AC12-DB0469054F5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117-4680-AC12-DB0469054F5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4117-4680-AC12-DB0469054F5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4117-4680-AC12-DB0469054F5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4117-4680-AC12-DB0469054F5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4117-4680-AC12-DB0469054F58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Arkusz1!$A$2:$A$9</c:f>
              <c:strCache>
                <c:ptCount val="8"/>
                <c:pt idx="0">
                  <c:v>do 5 lat</c:v>
                </c:pt>
                <c:pt idx="1">
                  <c:v>6-12 lat</c:v>
                </c:pt>
                <c:pt idx="2">
                  <c:v>13-15 lat</c:v>
                </c:pt>
                <c:pt idx="3">
                  <c:v>16-19 lat</c:v>
                </c:pt>
                <c:pt idx="4">
                  <c:v>20-24 lat</c:v>
                </c:pt>
                <c:pt idx="5">
                  <c:v>25-44 lat</c:v>
                </c:pt>
                <c:pt idx="6">
                  <c:v>45-60 lat</c:v>
                </c:pt>
                <c:pt idx="7">
                  <c:v>powyżej 60 lat</c:v>
                </c:pt>
              </c:strCache>
            </c:strRef>
          </c:cat>
          <c:val>
            <c:numRef>
              <c:f>Arkusz1!$B$2:$B$9</c:f>
              <c:numCache>
                <c:formatCode>General</c:formatCode>
                <c:ptCount val="8"/>
                <c:pt idx="0">
                  <c:v>56</c:v>
                </c:pt>
                <c:pt idx="1">
                  <c:v>92</c:v>
                </c:pt>
                <c:pt idx="2">
                  <c:v>141</c:v>
                </c:pt>
                <c:pt idx="3">
                  <c:v>164</c:v>
                </c:pt>
                <c:pt idx="4">
                  <c:v>94</c:v>
                </c:pt>
                <c:pt idx="5">
                  <c:v>86</c:v>
                </c:pt>
                <c:pt idx="6">
                  <c:v>79</c:v>
                </c:pt>
                <c:pt idx="7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E1-4C65-BA73-196906E501E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99C-4884-91D0-CB011427179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99C-4884-91D0-CB011427179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99C-4884-91D0-CB011427179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Arkusz1!$A$2:$A$5</c:f>
              <c:strCache>
                <c:ptCount val="3"/>
                <c:pt idx="0">
                  <c:v>osoby uczące się</c:v>
                </c:pt>
                <c:pt idx="1">
                  <c:v>osoby pracujące</c:v>
                </c:pt>
                <c:pt idx="2">
                  <c:v>pozostalo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469</c:v>
                </c:pt>
                <c:pt idx="1">
                  <c:v>286</c:v>
                </c:pt>
                <c:pt idx="2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73-40F1-8301-C7E9891C0F3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3206589058191471"/>
          <c:y val="0.37068487779139531"/>
          <c:w val="0.15906984297452209"/>
          <c:h val="0.2815338752116806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72CEB-0211-4A65-82F2-777FA1A2816D}" type="datetimeFigureOut">
              <a:rPr lang="pl-PL" smtClean="0"/>
              <a:t>15.06.2023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41A0-031F-4161-BB90-68EC9F3761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9589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72CEB-0211-4A65-82F2-777FA1A2816D}" type="datetimeFigureOut">
              <a:rPr lang="pl-PL" smtClean="0"/>
              <a:t>15.06.2023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41A0-031F-4161-BB90-68EC9F3761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03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72CEB-0211-4A65-82F2-777FA1A2816D}" type="datetimeFigureOut">
              <a:rPr lang="pl-PL" smtClean="0"/>
              <a:t>15.06.2023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41A0-031F-4161-BB90-68EC9F376125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1882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72CEB-0211-4A65-82F2-777FA1A2816D}" type="datetimeFigureOut">
              <a:rPr lang="pl-PL" smtClean="0"/>
              <a:t>15.06.2023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41A0-031F-4161-BB90-68EC9F3761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77967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72CEB-0211-4A65-82F2-777FA1A2816D}" type="datetimeFigureOut">
              <a:rPr lang="pl-PL" smtClean="0"/>
              <a:t>15.06.2023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41A0-031F-4161-BB90-68EC9F376125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25581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72CEB-0211-4A65-82F2-777FA1A2816D}" type="datetimeFigureOut">
              <a:rPr lang="pl-PL" smtClean="0"/>
              <a:t>15.06.2023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41A0-031F-4161-BB90-68EC9F3761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4073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72CEB-0211-4A65-82F2-777FA1A2816D}" type="datetimeFigureOut">
              <a:rPr lang="pl-PL" smtClean="0"/>
              <a:t>15.06.2023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41A0-031F-4161-BB90-68EC9F3761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9818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72CEB-0211-4A65-82F2-777FA1A2816D}" type="datetimeFigureOut">
              <a:rPr lang="pl-PL" smtClean="0"/>
              <a:t>15.06.2023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41A0-031F-4161-BB90-68EC9F3761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0885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72CEB-0211-4A65-82F2-777FA1A2816D}" type="datetimeFigureOut">
              <a:rPr lang="pl-PL" smtClean="0"/>
              <a:t>15.06.2023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41A0-031F-4161-BB90-68EC9F3761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5063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72CEB-0211-4A65-82F2-777FA1A2816D}" type="datetimeFigureOut">
              <a:rPr lang="pl-PL" smtClean="0"/>
              <a:t>15.06.2023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41A0-031F-4161-BB90-68EC9F3761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7837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72CEB-0211-4A65-82F2-777FA1A2816D}" type="datetimeFigureOut">
              <a:rPr lang="pl-PL" smtClean="0"/>
              <a:t>15.06.2023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41A0-031F-4161-BB90-68EC9F3761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7194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72CEB-0211-4A65-82F2-777FA1A2816D}" type="datetimeFigureOut">
              <a:rPr lang="pl-PL" smtClean="0"/>
              <a:t>15.06.2023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41A0-031F-4161-BB90-68EC9F3761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8705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72CEB-0211-4A65-82F2-777FA1A2816D}" type="datetimeFigureOut">
              <a:rPr lang="pl-PL" smtClean="0"/>
              <a:t>15.06.2023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41A0-031F-4161-BB90-68EC9F3761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7248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72CEB-0211-4A65-82F2-777FA1A2816D}" type="datetimeFigureOut">
              <a:rPr lang="pl-PL" smtClean="0"/>
              <a:t>15.06.2023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41A0-031F-4161-BB90-68EC9F3761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1788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72CEB-0211-4A65-82F2-777FA1A2816D}" type="datetimeFigureOut">
              <a:rPr lang="pl-PL" smtClean="0"/>
              <a:t>15.06.2023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41A0-031F-4161-BB90-68EC9F3761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2016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72CEB-0211-4A65-82F2-777FA1A2816D}" type="datetimeFigureOut">
              <a:rPr lang="pl-PL" smtClean="0"/>
              <a:t>15.06.2023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41A0-031F-4161-BB90-68EC9F3761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736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72CEB-0211-4A65-82F2-777FA1A2816D}" type="datetimeFigureOut">
              <a:rPr lang="pl-PL" smtClean="0"/>
              <a:t>15.06.2023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F7041A0-031F-4161-BB90-68EC9F3761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2643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382A8D-E684-B1FA-28AA-DDC8B777F2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2404533"/>
            <a:ext cx="7766936" cy="1164289"/>
          </a:xfrm>
        </p:spPr>
        <p:txBody>
          <a:bodyPr/>
          <a:lstStyle/>
          <a:p>
            <a:pPr algn="ctr"/>
            <a:r>
              <a:rPr lang="pl-PL" sz="4000" dirty="0">
                <a:solidFill>
                  <a:schemeClr val="tx1"/>
                </a:solidFill>
              </a:rPr>
              <a:t>Sprawozdanie merytoryczne z działalności Gminnej Biblioteki Publicznej w Lisewie za rok 2022</a:t>
            </a:r>
          </a:p>
        </p:txBody>
      </p:sp>
    </p:spTree>
    <p:extLst>
      <p:ext uri="{BB962C8B-B14F-4D97-AF65-F5344CB8AC3E}">
        <p14:creationId xmlns:p14="http://schemas.microsoft.com/office/powerpoint/2010/main" val="1161894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045F53-56D6-F90B-8657-05CDF163A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/>
              <a:t>Usługi i korzystanie z biblioteki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17D1418-076E-65EF-A387-59560D8AD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09" y="2160589"/>
            <a:ext cx="10027227" cy="3880773"/>
          </a:xfrm>
        </p:spPr>
        <p:txBody>
          <a:bodyPr>
            <a:normAutofit/>
          </a:bodyPr>
          <a:lstStyle/>
          <a:p>
            <a:r>
              <a:rPr lang="pl-PL" sz="2800" dirty="0"/>
              <a:t>Liczba odwiedzin fizycznych – 18 220</a:t>
            </a:r>
          </a:p>
          <a:p>
            <a:r>
              <a:rPr lang="pl-PL" sz="2800" dirty="0"/>
              <a:t>Liczba wypożyczeń na zewnątrz – 15 240</a:t>
            </a:r>
          </a:p>
          <a:p>
            <a:r>
              <a:rPr lang="pl-PL" sz="2800" dirty="0"/>
              <a:t>Liczba egzemplarzy udostępnionych na miejscu – 2 962</a:t>
            </a:r>
          </a:p>
          <a:p>
            <a:r>
              <a:rPr lang="pl-PL" sz="2800" dirty="0"/>
              <a:t>Liczba uczestników imprez organizowanych przez bibliotekę – 1 130</a:t>
            </a:r>
          </a:p>
          <a:p>
            <a:r>
              <a:rPr lang="pl-PL" sz="2800" dirty="0"/>
              <a:t>Lekcje biblioteczne - 156</a:t>
            </a:r>
          </a:p>
          <a:p>
            <a:r>
              <a:rPr lang="pl-PL" sz="2800" dirty="0"/>
              <a:t>Cykliczne zajęcia dla przedszkolaków </a:t>
            </a:r>
          </a:p>
        </p:txBody>
      </p:sp>
    </p:spTree>
    <p:extLst>
      <p:ext uri="{BB962C8B-B14F-4D97-AF65-F5344CB8AC3E}">
        <p14:creationId xmlns:p14="http://schemas.microsoft.com/office/powerpoint/2010/main" val="1441900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B76248-9A36-2E19-8648-A2E61809D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/>
              <a:t>Pracownicy Biblioteki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4DB5629-2184-B7BE-79D5-951C37B57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9266766" cy="3880773"/>
          </a:xfrm>
        </p:spPr>
        <p:txBody>
          <a:bodyPr>
            <a:normAutofit/>
          </a:bodyPr>
          <a:lstStyle/>
          <a:p>
            <a:r>
              <a:rPr lang="pl-PL" sz="2400" dirty="0"/>
              <a:t>Liczba pracowników- 4</a:t>
            </a:r>
          </a:p>
          <a:p>
            <a:r>
              <a:rPr lang="pl-PL" sz="2400" dirty="0"/>
              <a:t>Liczba w przeliczeniu na etaty – 2,63</a:t>
            </a:r>
          </a:p>
          <a:p>
            <a:r>
              <a:rPr lang="pl-PL" sz="2400" dirty="0"/>
              <a:t>Liczba pracowników na stanowisku bibliotekarz- 2</a:t>
            </a:r>
          </a:p>
          <a:p>
            <a:r>
              <a:rPr lang="pl-PL" sz="2400" dirty="0"/>
              <a:t>Liczba pracowników na stanowisku animator kultury – 1 (1/2 etatu)</a:t>
            </a:r>
          </a:p>
          <a:p>
            <a:r>
              <a:rPr lang="pl-PL" sz="2400" dirty="0"/>
              <a:t>Liczba pracowników na stanowisku księgowa – 1 ( 1/8 etatu)</a:t>
            </a:r>
          </a:p>
        </p:txBody>
      </p:sp>
    </p:spTree>
    <p:extLst>
      <p:ext uri="{BB962C8B-B14F-4D97-AF65-F5344CB8AC3E}">
        <p14:creationId xmlns:p14="http://schemas.microsoft.com/office/powerpoint/2010/main" val="1291757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E368A8-06A6-C62E-54E1-C0CDB0A0A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dirty="0"/>
              <a:t>Finanse biblioteki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6972ED-500E-D5C0-1256-0128699B9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965430" cy="3880773"/>
          </a:xfrm>
        </p:spPr>
        <p:txBody>
          <a:bodyPr>
            <a:normAutofit/>
          </a:bodyPr>
          <a:lstStyle/>
          <a:p>
            <a:r>
              <a:rPr lang="pl-PL" sz="2000" dirty="0"/>
              <a:t>Dotacje od Organizatora (Gmina Lisewo) – 330 057,00 zł</a:t>
            </a:r>
          </a:p>
          <a:p>
            <a:r>
              <a:rPr lang="pl-PL" sz="2000" dirty="0"/>
              <a:t>Dotacje z Projektów – 43 495,00 zł</a:t>
            </a:r>
          </a:p>
          <a:p>
            <a:r>
              <a:rPr lang="pl-PL" sz="2000" dirty="0"/>
              <a:t>Wynagrodzenia, pochodne od wynagrodzeń i świadczenia – 203 557,00 zł</a:t>
            </a:r>
          </a:p>
          <a:p>
            <a:r>
              <a:rPr lang="pl-PL" sz="2000" dirty="0"/>
              <a:t>Zakup zbiorów bibliotecznych – 13 104,00 zł</a:t>
            </a:r>
          </a:p>
          <a:p>
            <a:r>
              <a:rPr lang="pl-PL" sz="2000" dirty="0"/>
              <a:t>Zużycie materiałów – 16 817,35 zł</a:t>
            </a:r>
          </a:p>
          <a:p>
            <a:r>
              <a:rPr lang="pl-PL" sz="2000" dirty="0"/>
              <a:t>Zakup usług obcych – 27 076,70 zł</a:t>
            </a:r>
          </a:p>
          <a:p>
            <a:r>
              <a:rPr lang="pl-PL" sz="2000" dirty="0"/>
              <a:t>Pozostałe koszty i energia – 3 747,70 zł</a:t>
            </a:r>
          </a:p>
        </p:txBody>
      </p:sp>
    </p:spTree>
    <p:extLst>
      <p:ext uri="{BB962C8B-B14F-4D97-AF65-F5344CB8AC3E}">
        <p14:creationId xmlns:p14="http://schemas.microsoft.com/office/powerpoint/2010/main" val="2518978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CB68CE-A3A7-8558-92AB-FB36C196E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dirty="0"/>
              <a:t>Wskaźniki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EA8BAE8-AF3E-86C3-E31D-322F59A5B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9027775" cy="3880773"/>
          </a:xfrm>
        </p:spPr>
        <p:txBody>
          <a:bodyPr>
            <a:noAutofit/>
          </a:bodyPr>
          <a:lstStyle/>
          <a:p>
            <a:r>
              <a:rPr lang="pl-PL" sz="2400" dirty="0"/>
              <a:t>Liczba zbiorów na 1000 mieszkańców – 6 979</a:t>
            </a:r>
          </a:p>
          <a:p>
            <a:r>
              <a:rPr lang="pl-PL" sz="2400" dirty="0"/>
              <a:t>Liczba tytułów czasopism na 1000 mieszkańców – 1,41</a:t>
            </a:r>
          </a:p>
          <a:p>
            <a:r>
              <a:rPr lang="pl-PL" sz="2400" dirty="0"/>
              <a:t>Księgozbiór powiększał się w 2022r. o 410 vol</a:t>
            </a:r>
          </a:p>
          <a:p>
            <a:r>
              <a:rPr lang="pl-PL" sz="2400" dirty="0"/>
              <a:t>Wypożyczenia w przeliczeniu na mieszkańca – 3,4%</a:t>
            </a:r>
          </a:p>
          <a:p>
            <a:r>
              <a:rPr lang="pl-PL" sz="2400" dirty="0"/>
              <a:t>Odwiedziny w bibliotece w przeliczeniu na mieszkańca – 3,7%</a:t>
            </a:r>
          </a:p>
          <a:p>
            <a:r>
              <a:rPr lang="pl-PL" sz="2400" dirty="0"/>
              <a:t>Procent populacji objęty usługami – 16%</a:t>
            </a:r>
          </a:p>
          <a:p>
            <a:r>
              <a:rPr lang="pl-PL" sz="2400" dirty="0"/>
              <a:t>Procent budżetu biblioteki z pozyskiwanych grantów – 11,6 %</a:t>
            </a:r>
          </a:p>
          <a:p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90626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9EC3419-7924-6DC4-8531-970A6F6A3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436419"/>
            <a:ext cx="8596668" cy="56049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800" dirty="0"/>
              <a:t>Biblioteka samodzielnie i we współpracy z innymi podmiotami i osobami, prowadziła liczne zajęcia rozwijające umiejętności i integrujące lokalną społeczność,  w tym:</a:t>
            </a:r>
          </a:p>
          <a:p>
            <a:pPr marL="0" indent="0" algn="ctr">
              <a:buNone/>
            </a:pPr>
            <a:endParaRPr lang="pl-PL" sz="2000" dirty="0"/>
          </a:p>
          <a:p>
            <a:r>
              <a:rPr lang="pl-PL" sz="2000" dirty="0"/>
              <a:t>Organizacja ferii zimowych,</a:t>
            </a:r>
          </a:p>
          <a:p>
            <a:r>
              <a:rPr lang="pl-PL" sz="2000" dirty="0"/>
              <a:t>Święto Niepodległości,</a:t>
            </a:r>
          </a:p>
          <a:p>
            <a:r>
              <a:rPr lang="pl-PL" sz="2000" dirty="0"/>
              <a:t>Wyjazdy do teatru, kina, na b</a:t>
            </a:r>
          </a:p>
          <a:p>
            <a:r>
              <a:rPr lang="pl-PL" sz="2000" dirty="0"/>
              <a:t>Zajęcia ekologiczne,</a:t>
            </a:r>
          </a:p>
          <a:p>
            <a:r>
              <a:rPr lang="pl-PL" sz="2000" dirty="0"/>
              <a:t>Warsztaty gry na instrumentach,</a:t>
            </a:r>
          </a:p>
          <a:p>
            <a:r>
              <a:rPr lang="pl-PL" sz="2000" dirty="0"/>
              <a:t>Międzynarodowy Dzień Postaci z Bajek</a:t>
            </a:r>
          </a:p>
          <a:p>
            <a:r>
              <a:rPr lang="pl-PL" sz="2000" dirty="0"/>
              <a:t>Szkolenia dla dzieci i młodzieży „Edukacja Online”</a:t>
            </a:r>
          </a:p>
          <a:p>
            <a:endParaRPr lang="pl-PL" sz="2000" dirty="0"/>
          </a:p>
          <a:p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30213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AD1C1D-B446-7CF8-E6AC-1C018A1F3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Zajęcia dla </a:t>
            </a:r>
            <a:r>
              <a:rPr lang="pl-PL" dirty="0" err="1"/>
              <a:t>cheerleaderek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1695826-965A-EC00-22E2-731562719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72" y="1485899"/>
            <a:ext cx="4959928" cy="371994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AF9BBB5-DFBA-8EA9-DDB2-53B6CDDCD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350" y="2574523"/>
            <a:ext cx="5309551" cy="399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07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3C2CF7-EA10-0575-FA31-1A19489CF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Zakręceni sznurkami czyli</a:t>
            </a:r>
            <a:br>
              <a:rPr lang="pl-PL" dirty="0"/>
            </a:br>
            <a:r>
              <a:rPr lang="pl-PL" dirty="0"/>
              <a:t> </a:t>
            </a:r>
            <a:r>
              <a:rPr lang="pl-PL" dirty="0" err="1"/>
              <a:t>Makrama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BC28290-66B4-1277-9F6D-B45459C84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78" y="1930400"/>
            <a:ext cx="3125065" cy="416675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0023E4B-268D-A52F-8F7B-37EF3377D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977" y="2410691"/>
            <a:ext cx="3288723" cy="438496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1E4D04E-1FA5-AA44-75AF-C25AAD2E0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613" y="1930400"/>
            <a:ext cx="2774373" cy="369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55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AD3021-7546-2063-CE22-1D8FF83A8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Nienasyceni Książką</a:t>
            </a:r>
            <a:br>
              <a:rPr lang="pl-PL" dirty="0"/>
            </a:br>
            <a:r>
              <a:rPr lang="pl-PL" dirty="0"/>
              <a:t>klub czytelniczy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89BA247-A7F4-0696-F29C-88D5019BE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29" y="2047009"/>
            <a:ext cx="4807529" cy="360564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C0C50B2-82C9-C053-6F5B-383A3B038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709" y="2462645"/>
            <a:ext cx="4904511" cy="367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40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32D9A8-1763-AA04-0CB1-AD51CCDC3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Zajęcia kreatywne dla dzieci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02FA33B-9B57-BE00-7A3B-57CF54E46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89" y="1488281"/>
            <a:ext cx="2911077" cy="3881437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A5C1660-3196-2AFC-B423-63BC7BB67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269" y="2359169"/>
            <a:ext cx="2632797" cy="349106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BF26112-A867-C694-2E52-A4481D0AE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778" y="1488281"/>
            <a:ext cx="2976995" cy="396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61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37A0D0-20BB-F90D-9C6E-AC9AED55B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Zajęcia z robotyki</a:t>
            </a:r>
            <a:br>
              <a:rPr lang="pl-PL" dirty="0"/>
            </a:br>
            <a:r>
              <a:rPr lang="pl-PL" dirty="0"/>
              <a:t>Zajęcia gry na gitarze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7C39AFF-26EC-BB76-CD2C-374E459441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371" y="747424"/>
            <a:ext cx="4355829" cy="5807773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89D0D6B-EF91-94B0-0BE3-740359475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029" y="2296188"/>
            <a:ext cx="3416607" cy="45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58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B912CB-DCFA-0953-C0DD-D032AD285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026" y="1180730"/>
            <a:ext cx="9596761" cy="529538"/>
          </a:xfrm>
        </p:spPr>
        <p:txBody>
          <a:bodyPr/>
          <a:lstStyle/>
          <a:p>
            <a:pPr algn="ctr"/>
            <a:r>
              <a:rPr lang="pl-PL" sz="4000" dirty="0"/>
              <a:t>PODSTAWOWE DANE O BIBLIOTECE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BFD4228-1A6A-5040-93A3-4C44172310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2556769"/>
            <a:ext cx="7766936" cy="2590964"/>
          </a:xfrm>
        </p:spPr>
        <p:txBody>
          <a:bodyPr>
            <a:normAutofit/>
          </a:bodyPr>
          <a:lstStyle/>
          <a:p>
            <a:pPr algn="ctr"/>
            <a:r>
              <a:rPr lang="pl-PL" sz="2800" dirty="0">
                <a:solidFill>
                  <a:schemeClr val="tx1"/>
                </a:solidFill>
              </a:rPr>
              <a:t>Organizator – Gmina Lisewo</a:t>
            </a:r>
          </a:p>
          <a:p>
            <a:pPr algn="ctr"/>
            <a:r>
              <a:rPr lang="pl-PL" sz="2800" dirty="0">
                <a:solidFill>
                  <a:schemeClr val="tx1"/>
                </a:solidFill>
              </a:rPr>
              <a:t>Biblioteka jest samodzielną instytucją kultury o statusie biblioteki gminy wiejskiej. Prowadzi działalność ponadlokalną.</a:t>
            </a:r>
          </a:p>
        </p:txBody>
      </p:sp>
    </p:spTree>
    <p:extLst>
      <p:ext uri="{BB962C8B-B14F-4D97-AF65-F5344CB8AC3E}">
        <p14:creationId xmlns:p14="http://schemas.microsoft.com/office/powerpoint/2010/main" val="1307860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5422EB-D829-5AD0-8593-B034C4A96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Zajęcia Kulinarne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7726E17-AC3C-B8BE-3F26-58EAB113A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" y="2179782"/>
            <a:ext cx="3416877" cy="455583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FADBFEA-52CC-AD0E-516D-2A8C0ACFE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2175740"/>
            <a:ext cx="3344141" cy="445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64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54C537-D60D-A4D8-0E4B-E74EBC6F4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Zajęcia </a:t>
            </a:r>
            <a:r>
              <a:rPr lang="pl-PL" dirty="0" err="1"/>
              <a:t>decoupage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DAA93ED-EA42-E4B6-8DD8-E50DB4DA57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43" y="2160588"/>
            <a:ext cx="2911077" cy="3881437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89956F6-92AD-EE1E-8A3B-E4937003C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600" y="609600"/>
            <a:ext cx="3717348" cy="495646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4E0C5A2-B971-ECCA-33D9-BABA413D5F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192" y="2160588"/>
            <a:ext cx="3437659" cy="458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46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A853BA-7A0B-E3CD-479D-1B0FF2F49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Zajęcia kreatywne – eksperymenty chemiczne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E636A87-62AC-E793-07AA-167392FE33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2" y="2680133"/>
            <a:ext cx="2911077" cy="3881437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4F08CE7-85B8-C24E-CA37-B316F32C0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460" y="1773669"/>
            <a:ext cx="3590926" cy="478790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FDC16AF-D5B9-E6BA-CAE9-08464DFDD9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060" y="1295199"/>
            <a:ext cx="3949778" cy="526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323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C05C2C-D8EF-DD22-7065-D2BAAB2F3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„Mała książka wielki człowiek”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329C0F4-C212-EA88-2553-437FD813C0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086" y="1744952"/>
            <a:ext cx="6871241" cy="4580828"/>
          </a:xfrm>
        </p:spPr>
      </p:pic>
    </p:spTree>
    <p:extLst>
      <p:ext uri="{BB962C8B-B14F-4D97-AF65-F5344CB8AC3E}">
        <p14:creationId xmlns:p14="http://schemas.microsoft.com/office/powerpoint/2010/main" val="27619477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76866CF-9688-DAB5-EB5A-AEB27CDB8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Finał Wielkiej Orkiestry Świątecznej Pomocy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163449E-9783-84D4-7A96-9AF0E0166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54" y="2052205"/>
            <a:ext cx="4398818" cy="329911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8F0F389-30F0-3990-AC57-0ECBA374D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508" y="1815811"/>
            <a:ext cx="3574473" cy="268085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EFC8A620-BB71-8350-BD20-64241710B9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172" y="3278044"/>
            <a:ext cx="2474336" cy="329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420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9C54F76-CB25-6D00-CA62-7532B76EC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Dzień Dziecka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C3AAFFE-3FD4-785B-16CD-1A206051D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" y="2244436"/>
            <a:ext cx="4219165" cy="2810452"/>
          </a:xfr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2C7707F-13AC-FA87-3C5F-6AA5CB426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437" y="3013364"/>
            <a:ext cx="5350542" cy="356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488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76455A-B5A4-C8A6-CB8B-2897359FB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Seans Filmowy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24E71B6-AE5C-FAC8-C020-55297AC15B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652" y="2087852"/>
            <a:ext cx="2911077" cy="3881437"/>
          </a:xfr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C56AA9E-12CC-7DB1-0606-032080023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579" y="2225386"/>
            <a:ext cx="2911079" cy="388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971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CAA06D-8764-92A0-A428-0D7B2EB35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Sprzątanie Lisewa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9147BFE-4E3F-0DB4-A921-37B9A86088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72" y="2556164"/>
            <a:ext cx="3904796" cy="2601046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62C10FB-6FDE-F060-1931-41D05B279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368" y="2051064"/>
            <a:ext cx="3201975" cy="480693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0227334-54EF-87D0-37F0-ED5C7AC0C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343" y="2272290"/>
            <a:ext cx="3986261" cy="265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837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2874F6-DE37-CBFD-7E06-FB69C2A88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Dzień Czerwonego Kapturka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C11DE6B-8303-4BB8-8744-B24D4FBCA7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884" y="736022"/>
            <a:ext cx="4039465" cy="5385955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2D2F454-6843-0B6D-4BF2-32DDA7210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047" y="2763981"/>
            <a:ext cx="2949440" cy="393258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6CBCA31-E142-0A58-E062-F5E8C0F7C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51" y="1537854"/>
            <a:ext cx="3611876" cy="48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465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1363D0-D89B-2072-DD1A-3F2589A0F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45" y="425304"/>
            <a:ext cx="11014363" cy="1505096"/>
          </a:xfrm>
        </p:spPr>
        <p:txBody>
          <a:bodyPr/>
          <a:lstStyle/>
          <a:p>
            <a:r>
              <a:rPr lang="pl-PL" dirty="0"/>
              <a:t>Chemia na wesoło -  Akademia Dobrej Zabawy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0EF8BFA-D55A-295C-9754-A1876AA666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16" y="2243716"/>
            <a:ext cx="3141734" cy="4188980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89DC522-AE21-B93A-5CE9-159A3EF6F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133" y="2264785"/>
            <a:ext cx="3141734" cy="418897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6505D20-0E20-E88C-EB16-FB98637428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450" y="2243716"/>
            <a:ext cx="3141734" cy="418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89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A87AB5-753C-2CDF-04EE-85F884C9B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dirty="0"/>
              <a:t>Użytkownicy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FC9CB33-0467-52AC-B4BA-ECD81DC06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sz="2800" dirty="0"/>
          </a:p>
          <a:p>
            <a:pPr marL="0" indent="0" algn="ctr">
              <a:buNone/>
            </a:pPr>
            <a:r>
              <a:rPr lang="pl-PL" sz="2800" dirty="0"/>
              <a:t>W 2022 r. zarejestrowanych było 788 użytkowników. </a:t>
            </a:r>
          </a:p>
          <a:p>
            <a:pPr marL="0" indent="0" algn="ctr">
              <a:buNone/>
            </a:pPr>
            <a:r>
              <a:rPr lang="pl-PL" sz="2800" dirty="0"/>
              <a:t>Odwiedzin w bibliotece zarejestrowano 18220</a:t>
            </a:r>
          </a:p>
        </p:txBody>
      </p:sp>
    </p:spTree>
    <p:extLst>
      <p:ext uri="{BB962C8B-B14F-4D97-AF65-F5344CB8AC3E}">
        <p14:creationId xmlns:p14="http://schemas.microsoft.com/office/powerpoint/2010/main" val="3122657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A444DF-8140-D389-A1A3-A8C9C0F82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Zajęcia plastyczne i </a:t>
            </a:r>
            <a:br>
              <a:rPr lang="pl-PL" dirty="0"/>
            </a:br>
            <a:r>
              <a:rPr lang="pl-PL" dirty="0"/>
              <a:t>animacyjne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89977C6-CC99-9E6A-7D89-1496B8473D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080" y="1930400"/>
            <a:ext cx="3608783" cy="4811712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704DEA5-07E6-9713-F8CC-78A82D3A9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013" y="511152"/>
            <a:ext cx="4597978" cy="613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362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99D327-C11B-AD59-CB67-549E20BBD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Tworzenie piasku kinetycznego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8BB83BF-2D2D-0351-C4E9-DEE775E77A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25" y="2366963"/>
            <a:ext cx="2911077" cy="3881437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5A4BD18-B72D-2943-5129-F2CCCE303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054" y="3122180"/>
            <a:ext cx="4814455" cy="361084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FFEC7CE-169C-E46D-82FC-423A8B4B6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00" y="1045152"/>
            <a:ext cx="3115541" cy="415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654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F06596-360F-3C2F-EC69-C34FA47F6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Łapacze snów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D7D32B8-E80A-2E2E-5964-9E9EBC7DD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025506"/>
            <a:ext cx="2911077" cy="3881437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034575F-BCD1-E287-0D77-2494DC858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668" y="1641763"/>
            <a:ext cx="3756314" cy="500841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5CE512D-CE0F-C1CA-9332-1B9B325FF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227" y="426027"/>
            <a:ext cx="4298064" cy="573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1672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1AB326-92DE-ECBA-33F2-DE4C7333F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Decoupage</a:t>
            </a:r>
            <a:r>
              <a:rPr lang="pl-PL" dirty="0"/>
              <a:t> - skrzynki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BBCBA12-2FA0-10F8-65FC-8B2F1BF990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366963"/>
            <a:ext cx="2911077" cy="3881437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CC0232-1AF4-C463-2467-7BFB5E7F7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501" y="1672430"/>
            <a:ext cx="3563216" cy="475095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32607640-15BA-35C6-A976-589ABC03D7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632" y="304367"/>
            <a:ext cx="3093893" cy="412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85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FD3D10-C04D-B1CC-3807-2FAEF887F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Konkurs walentynkowy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F582A3C-2258-F55D-827F-1B76DB46AE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13" y="245146"/>
            <a:ext cx="5195455" cy="6367707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D6235EA-33C3-36F2-1C80-EF98C830A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32" y="1936377"/>
            <a:ext cx="3354532" cy="447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20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83AEAB-BFDC-236F-0872-D6E281661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Lekcje biblioteczne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A30B154-1F2F-6B38-6945-E41764C6A0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233324"/>
            <a:ext cx="5175249" cy="3881437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9204D45-B486-E60B-7C71-9BAD2796C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290" y="467592"/>
            <a:ext cx="4582391" cy="610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797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D63AB54-DF43-7E1A-D776-23AB581E6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Konkurs na babkę wielkanocną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BAAED3C-404C-9541-25F9-F7DEDF8178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364" y="1357546"/>
            <a:ext cx="3815502" cy="5087337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3BEE8D2-04E3-E355-8831-DE3CC991D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65" y="1642396"/>
            <a:ext cx="3601865" cy="480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093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50C2B6D-AB93-14B7-6243-7798D7C68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Wernisaż Dariusz </a:t>
            </a:r>
            <a:r>
              <a:rPr lang="pl-PL" dirty="0" err="1"/>
              <a:t>Grożyński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170CFE6-D2AF-9C08-AB47-77266BF334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49" y="1965471"/>
            <a:ext cx="4865214" cy="3242684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B6DC764-B549-6B1C-9DC2-76B6EDBFC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910" y="280555"/>
            <a:ext cx="3284265" cy="492760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A343EEA-7CFB-8AB7-CC63-6A2A4FA472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430" y="3429000"/>
            <a:ext cx="4712393" cy="314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049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C79318-EFC7-848D-7234-64A09C26B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24" y="578427"/>
            <a:ext cx="9578494" cy="1320800"/>
          </a:xfrm>
        </p:spPr>
        <p:txBody>
          <a:bodyPr/>
          <a:lstStyle/>
          <a:p>
            <a:r>
              <a:rPr lang="pl-PL" dirty="0"/>
              <a:t>Wyjazd do Trójmiasta – Śladami Jana Pawła II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A0D392E-F4BD-D76D-E957-5A321B43AA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731" y="2524270"/>
            <a:ext cx="2911077" cy="3881437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858B1B6-05DF-F846-1D5C-8CA4FA511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619" y="1424554"/>
            <a:ext cx="3802612" cy="507014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8F21880-A88B-1503-E3E4-7022D25896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71" y="1569028"/>
            <a:ext cx="2911077" cy="388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032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F8979C-E01A-8A85-17E3-41C03BDB1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Wyjazd na koncert zespołu Śląsk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695972B-917B-776A-835E-4F006F8A5E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236" y="1554018"/>
            <a:ext cx="3803073" cy="5070764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8105D29-E944-622B-6876-F0D07D560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41" y="1554018"/>
            <a:ext cx="3803073" cy="50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473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3320C0-362A-D6C3-BDE9-09E91894C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/>
              <a:t>Podział użytkowników wg wieku: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769A079-DC10-B8A1-B083-AE869719E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pl-PL" dirty="0"/>
              <a:t> Do 5 lat – 56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6 – 12 lat - </a:t>
            </a: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</a:rPr>
              <a:t>92</a:t>
            </a:r>
            <a:endParaRPr lang="pl-PL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13 – 15 lat - </a:t>
            </a: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</a:rPr>
              <a:t>141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16 – 19 lat - </a:t>
            </a: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</a:rPr>
              <a:t>164</a:t>
            </a:r>
            <a:endParaRPr lang="pl-PL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20 – 24 lat - </a:t>
            </a: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</a:rPr>
              <a:t>94</a:t>
            </a:r>
            <a:endParaRPr lang="pl-PL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5 – 44 lat - 86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45 – 60 lat – </a:t>
            </a: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</a:rPr>
              <a:t>79</a:t>
            </a:r>
            <a:endParaRPr lang="pl-PL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dirty="0">
                <a:latin typeface="Arial" panose="020B0604020202020204" pitchFamily="34" charset="0"/>
              </a:rPr>
              <a:t>Powyżej 60 – 76 osób</a:t>
            </a:r>
            <a:endParaRPr lang="pl-PL" dirty="0"/>
          </a:p>
          <a:p>
            <a:pPr>
              <a:buFont typeface="Wingdings" panose="05000000000000000000" pitchFamily="2" charset="2"/>
              <a:buChar char="Ø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686137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E90B19-B458-736C-19F3-B9BA0A124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Lisewianie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7BF224C-E8C6-FAC8-0CDB-EE87B5D6D6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944" y="351931"/>
            <a:ext cx="4615602" cy="6154138"/>
          </a:xfrm>
        </p:spPr>
      </p:pic>
    </p:spTree>
    <p:extLst>
      <p:ext uri="{BB962C8B-B14F-4D97-AF65-F5344CB8AC3E}">
        <p14:creationId xmlns:p14="http://schemas.microsoft.com/office/powerpoint/2010/main" val="21232989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BFD5E3-7765-C55F-7CBF-A3F5A7627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Projekt ekologiczny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9BC8EF0-34AB-3C20-AB76-2DF930FB87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07" y="2222934"/>
            <a:ext cx="2911077" cy="3881437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97D0612-017D-E78B-6707-C3DA426D2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1" y="2222934"/>
            <a:ext cx="2911078" cy="388143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12D42FF-3619-36C5-F418-EE46682D06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452" y="1018308"/>
            <a:ext cx="4083628" cy="544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309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9022E2-2758-7233-9EBF-E133D142E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4400" dirty="0"/>
              <a:t>BLISKO</a:t>
            </a:r>
            <a:br>
              <a:rPr lang="pl-PL" sz="4400" dirty="0"/>
            </a:br>
            <a:r>
              <a:rPr lang="pl-PL" sz="4400" dirty="0"/>
              <a:t>Blisko Lisewskiej Biblioteki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9018665F-DD94-1EFB-305D-8E6E75F86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 jest dofinasowany  ze środków Ministra Kultury i Dziedzictwa Narodowego w ramach realizacji Narodowego Programu Rozwoju Czytelnictwa 2.0 na lata 2021-2025.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l-PL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Realizacja zadań projektowych przewidziana jest na lat 2022 – 2023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Celem BLISKO jest włączenie środowiska lokalnego w proces decyzji dotyczących działalności kulturalnej w gminie Lisewo oraz podniesienie kompetencji i standardów działania Gminnej Bibliotek Publicznej w Lisewie</a:t>
            </a:r>
          </a:p>
          <a:p>
            <a:r>
              <a:rPr lang="pl-PL" dirty="0">
                <a:latin typeface="Calibri Light" panose="020F0302020204030204" pitchFamily="34" charset="0"/>
                <a:ea typeface="Calibri" panose="020F0502020204030204" pitchFamily="34" charset="0"/>
              </a:rPr>
              <a:t>W 2022r. w ramach projektu udało się zrealizować cykl warsztatów i szkoleń dla bibliotekarzy i partnerów, wydarzenia takie jak:</a:t>
            </a:r>
          </a:p>
          <a:p>
            <a:endParaRPr lang="pl-PL" sz="1800" dirty="0">
              <a:effectLst/>
              <a:latin typeface="Calibri Light" panose="020F0302020204030204" pitchFamily="34" charset="0"/>
              <a:ea typeface="Calibri" panose="020F0502020204030204" pitchFamily="34" charset="0"/>
            </a:endParaRPr>
          </a:p>
          <a:p>
            <a:endParaRPr lang="pl-PL" sz="1800" dirty="0">
              <a:effectLst/>
              <a:latin typeface="Calibri Light" panose="020F0302020204030204" pitchFamily="34" charset="0"/>
              <a:ea typeface="Calibri" panose="020F05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774737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BDB364C-E86E-6C4C-6E54-6204A6AC1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400" dirty="0"/>
              <a:t>Warsztaty Komiksu</a:t>
            </a:r>
            <a:br>
              <a:rPr lang="pl-PL" sz="4400" dirty="0"/>
            </a:br>
            <a:r>
              <a:rPr lang="pl-PL" sz="3200" dirty="0"/>
              <a:t>dla młodzieży </a:t>
            </a:r>
            <a:endParaRPr lang="pl-PL" sz="4400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FFCD52B-1687-2DF0-AE29-402DD06332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941" y="2160588"/>
            <a:ext cx="6673945" cy="3881437"/>
          </a:xfrm>
        </p:spPr>
      </p:pic>
    </p:spTree>
    <p:extLst>
      <p:ext uri="{BB962C8B-B14F-4D97-AF65-F5344CB8AC3E}">
        <p14:creationId xmlns:p14="http://schemas.microsoft.com/office/powerpoint/2010/main" val="34215921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6DCADD-060E-29CB-2367-FB8D5C2F7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400" dirty="0"/>
              <a:t>Kino sferyczne</a:t>
            </a:r>
            <a:br>
              <a:rPr lang="pl-PL" sz="4400" dirty="0"/>
            </a:br>
            <a:r>
              <a:rPr lang="pl-PL" dirty="0"/>
              <a:t>dla dzieci ze szkół podstawowych</a:t>
            </a:r>
            <a:endParaRPr lang="pl-PL" sz="4400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8E01B04-B3B4-0F85-DCE7-66F72119A5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776" y="1930400"/>
            <a:ext cx="7113783" cy="4742522"/>
          </a:xfrm>
        </p:spPr>
      </p:pic>
    </p:spTree>
    <p:extLst>
      <p:ext uri="{BB962C8B-B14F-4D97-AF65-F5344CB8AC3E}">
        <p14:creationId xmlns:p14="http://schemas.microsoft.com/office/powerpoint/2010/main" val="36569590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1591EC-B9BF-B360-D587-467728982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400" dirty="0"/>
              <a:t>Koncert zespołu Plateau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00E5C3C-54DA-6E81-BD8C-7CF9812C2D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56" y="1653210"/>
            <a:ext cx="6892785" cy="4595190"/>
          </a:xfrm>
        </p:spPr>
      </p:pic>
    </p:spTree>
    <p:extLst>
      <p:ext uri="{BB962C8B-B14F-4D97-AF65-F5344CB8AC3E}">
        <p14:creationId xmlns:p14="http://schemas.microsoft.com/office/powerpoint/2010/main" val="37626253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63A49F-A02B-3435-7284-F1B85F02A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Koncert zespołu </a:t>
            </a:r>
            <a:r>
              <a:rPr lang="pl-PL" dirty="0" err="1"/>
              <a:t>Grotto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79742DF-8859-0FE0-EDCB-17E6B57AF5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782" y="1428168"/>
            <a:ext cx="7354775" cy="4903184"/>
          </a:xfrm>
        </p:spPr>
      </p:pic>
    </p:spTree>
    <p:extLst>
      <p:ext uri="{BB962C8B-B14F-4D97-AF65-F5344CB8AC3E}">
        <p14:creationId xmlns:p14="http://schemas.microsoft.com/office/powerpoint/2010/main" val="14048003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4229DE-67BB-3257-A283-D2A3FB308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Spotkanie autorskie z podróżnikiem </a:t>
            </a:r>
            <a:br>
              <a:rPr lang="pl-PL" dirty="0"/>
            </a:br>
            <a:r>
              <a:rPr lang="pl-PL" dirty="0"/>
              <a:t>Michałem </a:t>
            </a:r>
            <a:r>
              <a:rPr lang="pl-PL" dirty="0" err="1"/>
              <a:t>Szulimem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99BB7D5-991C-88BD-828A-55571F84A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44" y="1930400"/>
            <a:ext cx="2915363" cy="4373046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0199F23-AF7E-58F5-BC4A-53ECF1B18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928" y="2736642"/>
            <a:ext cx="4140843" cy="276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770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79A6956-6C05-4179-9D3C-2731D9A9D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488373"/>
            <a:ext cx="8596668" cy="5552989"/>
          </a:xfrm>
        </p:spPr>
        <p:txBody>
          <a:bodyPr/>
          <a:lstStyle/>
          <a:p>
            <a:pPr marL="0" indent="0" algn="ctr">
              <a:buNone/>
            </a:pPr>
            <a:r>
              <a:rPr lang="pl-PL" sz="2400" dirty="0"/>
              <a:t>Gminna Biblioteka – Pracownia Kultury współpracuje ze Stowarzyszeniami:</a:t>
            </a:r>
          </a:p>
          <a:p>
            <a:pPr marL="0" indent="0" algn="ctr">
              <a:buNone/>
            </a:pPr>
            <a:endParaRPr lang="pl-PL" sz="2400" dirty="0"/>
          </a:p>
          <a:p>
            <a:pPr marL="0" indent="0" algn="ctr">
              <a:buNone/>
            </a:pPr>
            <a:endParaRPr lang="pl-PL" sz="2400" dirty="0"/>
          </a:p>
          <a:p>
            <a:r>
              <a:rPr lang="pl-PL" sz="2400" dirty="0"/>
              <a:t>Kuźnią Inicjatyw Lokalnych</a:t>
            </a:r>
          </a:p>
          <a:p>
            <a:r>
              <a:rPr lang="pl-PL" sz="2400" dirty="0"/>
              <a:t>Uniwersytetem III wieku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986472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6E40AB39-28CF-39D4-DC81-B5FF54F2C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tx1"/>
                </a:solidFill>
              </a:rPr>
              <a:t>Dziękuję za uwagę!</a:t>
            </a:r>
          </a:p>
        </p:txBody>
      </p:sp>
    </p:spTree>
    <p:extLst>
      <p:ext uri="{BB962C8B-B14F-4D97-AF65-F5344CB8AC3E}">
        <p14:creationId xmlns:p14="http://schemas.microsoft.com/office/powerpoint/2010/main" val="1475692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48C0EE-3AA3-EAE3-3E43-71E868D3D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/>
              <a:t>Podział użytkowników wg wieku:</a:t>
            </a: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784BE19E-B7D8-8C8D-E916-276FB3B191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8754312"/>
              </p:ext>
            </p:extLst>
          </p:nvPr>
        </p:nvGraphicFramePr>
        <p:xfrm>
          <a:off x="677690" y="2125077"/>
          <a:ext cx="8596312" cy="388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33060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949D102-A56D-2B9F-7E54-7E1C5CF07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dirty="0"/>
              <a:t>Podział czytelników zarejestrowanych według zajęć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E397F90-536D-2EFF-36F9-563417864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763981"/>
            <a:ext cx="8596668" cy="3574473"/>
          </a:xfrm>
        </p:spPr>
        <p:txBody>
          <a:bodyPr>
            <a:normAutofit/>
          </a:bodyPr>
          <a:lstStyle/>
          <a:p>
            <a:r>
              <a:rPr lang="pl-PL" sz="2800" dirty="0">
                <a:latin typeface="Arial" panose="020B0604020202020204" pitchFamily="34" charset="0"/>
              </a:rPr>
              <a:t>Osoby uczące się  - 469</a:t>
            </a:r>
          </a:p>
          <a:p>
            <a:r>
              <a:rPr lang="pl-PL" sz="2800" dirty="0">
                <a:latin typeface="Arial" panose="020B0604020202020204" pitchFamily="34" charset="0"/>
              </a:rPr>
              <a:t>Osoby pracujące - 286</a:t>
            </a:r>
          </a:p>
          <a:p>
            <a:r>
              <a:rPr lang="pl-PL" sz="2800" dirty="0">
                <a:latin typeface="Arial" panose="020B0604020202020204" pitchFamily="34" charset="0"/>
              </a:rPr>
              <a:t>Pozostali - 33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624376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4DADEC-7E5A-794D-F6F1-868169168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dirty="0"/>
              <a:t>Podział czytelników zarejestrowanych według zajęć</a:t>
            </a: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1A95DAA0-85F4-1422-0D28-663876BA3E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1816125"/>
              </p:ext>
            </p:extLst>
          </p:nvPr>
        </p:nvGraphicFramePr>
        <p:xfrm>
          <a:off x="677690" y="2160588"/>
          <a:ext cx="8596312" cy="388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50103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C6F2D0-1DA9-5900-127C-BE3498249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dirty="0"/>
              <a:t>Zbiory biblioteczne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B6A5BBF-E83A-C92A-A1E9-B1D0ADF5F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830348" cy="4087811"/>
          </a:xfrm>
        </p:spPr>
        <p:txBody>
          <a:bodyPr>
            <a:normAutofit/>
          </a:bodyPr>
          <a:lstStyle/>
          <a:p>
            <a:r>
              <a:rPr lang="pl-PL" sz="2800" dirty="0"/>
              <a:t>Liczba zbiorów bibliotecznych – 34 545</a:t>
            </a:r>
          </a:p>
          <a:p>
            <a:r>
              <a:rPr lang="pl-PL" sz="2800" dirty="0"/>
              <a:t>Liczba nabytków w 2022r. – 410</a:t>
            </a:r>
          </a:p>
          <a:p>
            <a:r>
              <a:rPr lang="pl-PL" sz="2800" dirty="0"/>
              <a:t>Liczba ubytków – 207</a:t>
            </a:r>
          </a:p>
          <a:p>
            <a:r>
              <a:rPr lang="pl-PL" sz="2800" dirty="0"/>
              <a:t>Liczba tytułów czasopism – 7</a:t>
            </a:r>
          </a:p>
          <a:p>
            <a:r>
              <a:rPr lang="pl-PL" sz="2800" dirty="0"/>
              <a:t>Liczba audiobooków – 444 </a:t>
            </a:r>
          </a:p>
          <a:p>
            <a:r>
              <a:rPr lang="pl-PL" sz="2800" dirty="0"/>
              <a:t>Liczba pozycji wprowadzonych do systemu Sowa na dzień 31.12.2022 – 7 075</a:t>
            </a:r>
          </a:p>
          <a:p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023763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DFBDE01-9E35-091C-5592-6DBBE9ABF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dirty="0"/>
              <a:t>Dostęp i wyposażenie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1F92E37-6D30-91AF-5A3B-8BEE7FF84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800" dirty="0"/>
              <a:t>Powierzchnia biblioteki – 200 m2</a:t>
            </a:r>
          </a:p>
          <a:p>
            <a:r>
              <a:rPr lang="pl-PL" sz="2800" dirty="0"/>
              <a:t>Liczba godzin w tygodniu dla czytelników – 46</a:t>
            </a:r>
          </a:p>
          <a:p>
            <a:r>
              <a:rPr lang="pl-PL" sz="2800" dirty="0"/>
              <a:t>Liczba stanowisk komputerowych – 3</a:t>
            </a:r>
          </a:p>
          <a:p>
            <a:r>
              <a:rPr lang="pl-PL" sz="2800" dirty="0"/>
              <a:t>Punkt biblioteczny w DPS  - 1 (Mgoszcz)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66715797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476</TotalTime>
  <Words>695</Words>
  <Application>Microsoft Office PowerPoint</Application>
  <PresentationFormat>Panoramiczny</PresentationFormat>
  <Paragraphs>117</Paragraphs>
  <Slides>49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49</vt:i4>
      </vt:variant>
    </vt:vector>
  </HeadingPairs>
  <TitlesOfParts>
    <vt:vector size="56" baseType="lpstr">
      <vt:lpstr>Arial</vt:lpstr>
      <vt:lpstr>Calibri</vt:lpstr>
      <vt:lpstr>Calibri Light</vt:lpstr>
      <vt:lpstr>Trebuchet MS</vt:lpstr>
      <vt:lpstr>Wingdings</vt:lpstr>
      <vt:lpstr>Wingdings 3</vt:lpstr>
      <vt:lpstr>Faseta</vt:lpstr>
      <vt:lpstr>Sprawozdanie merytoryczne z działalności Gminnej Biblioteki Publicznej w Lisewie za rok 2022</vt:lpstr>
      <vt:lpstr>PODSTAWOWE DANE O BIBLIOTECE</vt:lpstr>
      <vt:lpstr>Użytkownicy</vt:lpstr>
      <vt:lpstr>Podział użytkowników wg wieku:</vt:lpstr>
      <vt:lpstr>Podział użytkowników wg wieku:</vt:lpstr>
      <vt:lpstr>Podział czytelników zarejestrowanych według zajęć</vt:lpstr>
      <vt:lpstr>Podział czytelników zarejestrowanych według zajęć</vt:lpstr>
      <vt:lpstr>Zbiory biblioteczne</vt:lpstr>
      <vt:lpstr>Dostęp i wyposażenie</vt:lpstr>
      <vt:lpstr>Usługi i korzystanie z biblioteki</vt:lpstr>
      <vt:lpstr>Pracownicy Biblioteki</vt:lpstr>
      <vt:lpstr>Finanse biblioteki</vt:lpstr>
      <vt:lpstr>Wskaźniki</vt:lpstr>
      <vt:lpstr>Prezentacja programu PowerPoint</vt:lpstr>
      <vt:lpstr>Zajęcia dla cheerleaderek</vt:lpstr>
      <vt:lpstr>Zakręceni sznurkami czyli  Makrama</vt:lpstr>
      <vt:lpstr>Nienasyceni Książką klub czytelniczy</vt:lpstr>
      <vt:lpstr>Zajęcia kreatywne dla dzieci</vt:lpstr>
      <vt:lpstr>Zajęcia z robotyki Zajęcia gry na gitarze</vt:lpstr>
      <vt:lpstr>Zajęcia Kulinarne</vt:lpstr>
      <vt:lpstr>Zajęcia decoupage</vt:lpstr>
      <vt:lpstr>Zajęcia kreatywne – eksperymenty chemiczne</vt:lpstr>
      <vt:lpstr>„Mała książka wielki człowiek”</vt:lpstr>
      <vt:lpstr>Finał Wielkiej Orkiestry Świątecznej Pomocy</vt:lpstr>
      <vt:lpstr>Dzień Dziecka</vt:lpstr>
      <vt:lpstr>Seans Filmowy</vt:lpstr>
      <vt:lpstr>Sprzątanie Lisewa</vt:lpstr>
      <vt:lpstr>Dzień Czerwonego Kapturka</vt:lpstr>
      <vt:lpstr>Chemia na wesoło -  Akademia Dobrej Zabawy</vt:lpstr>
      <vt:lpstr>Zajęcia plastyczne i  animacyjne</vt:lpstr>
      <vt:lpstr>Tworzenie piasku kinetycznego</vt:lpstr>
      <vt:lpstr>Łapacze snów</vt:lpstr>
      <vt:lpstr>Decoupage - skrzynki</vt:lpstr>
      <vt:lpstr>Konkurs walentynkowy</vt:lpstr>
      <vt:lpstr>Lekcje biblioteczne</vt:lpstr>
      <vt:lpstr>Konkurs na babkę wielkanocną</vt:lpstr>
      <vt:lpstr>Wernisaż Dariusz Grożyński</vt:lpstr>
      <vt:lpstr>Wyjazd do Trójmiasta – Śladami Jana Pawła II</vt:lpstr>
      <vt:lpstr>Wyjazd na koncert zespołu Śląsk</vt:lpstr>
      <vt:lpstr>Lisewianie</vt:lpstr>
      <vt:lpstr>Projekt ekologiczny</vt:lpstr>
      <vt:lpstr>BLISKO Blisko Lisewskiej Biblioteki</vt:lpstr>
      <vt:lpstr>Warsztaty Komiksu dla młodzieży </vt:lpstr>
      <vt:lpstr>Kino sferyczne dla dzieci ze szkół podstawowych</vt:lpstr>
      <vt:lpstr>Koncert zespołu Plateau</vt:lpstr>
      <vt:lpstr>Koncert zespołu Grotto</vt:lpstr>
      <vt:lpstr>Spotkanie autorskie z podróżnikiem  Michałem Szulimem</vt:lpstr>
      <vt:lpstr>Prezentacja programu PowerPoint</vt:lpstr>
      <vt:lpstr>Dziękuję za uwagę!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Sprawozdanie merytoryczne z działalności Gminnej Biblioteki Publicznej w Lisewie za rok 2018</dc:title>
  <dc:creator>p Natalia Szpręglewska 428</dc:creator>
  <cp:lastModifiedBy>p Natalia Szpręglewska 428</cp:lastModifiedBy>
  <cp:revision>5</cp:revision>
  <dcterms:created xsi:type="dcterms:W3CDTF">2022-06-13T10:25:50Z</dcterms:created>
  <dcterms:modified xsi:type="dcterms:W3CDTF">2023-06-15T13:39:40Z</dcterms:modified>
</cp:coreProperties>
</file>