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322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75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1316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74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628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850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7900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35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0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62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7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32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037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05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6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99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E1B0-0E95-4A15-AD41-4092528F4C29}" type="datetimeFigureOut">
              <a:rPr lang="pl-PL" smtClean="0"/>
              <a:t>27.03.2023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8A95EE-65E0-448A-B619-FBDE6897C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8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E0826-293C-EC0A-EB38-5EB62DEF1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Sprawozdanie z realizacji zadań z zakresu wspierania rodziny oraz przedstawienie potrzeb związanych z realizacją tych zadań.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66AC52E-52C0-F4D5-3098-78BD856891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000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0502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89BB8-E8BA-5EE0-DBC9-E6649698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23913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/>
              <a:t>Do zadań gminy należy: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A85B2C8-D482-8CA8-6402-44F4C365F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194595"/>
            <a:ext cx="5157787" cy="434974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Zadania własne realizowane przez gminę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2C8CE9-A9DF-A374-0695-9DA505332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629569"/>
            <a:ext cx="5948938" cy="44408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200" dirty="0"/>
              <a:t>1) opracowanie i realizacja 3-letnich gminnych programów wspierania rodziny;</a:t>
            </a:r>
          </a:p>
          <a:p>
            <a:pPr marL="0" indent="0">
              <a:buNone/>
            </a:pPr>
            <a:r>
              <a:rPr lang="pl-PL" sz="1200" dirty="0"/>
              <a:t>2) tworzenie oraz rozwój systemu opieki nad dzieckiem, w tym placówek wsparcia dziennego, oraz praca z rodziną przeżywającą trudności w wypełnianiu funkcji opiekuńczo-wychowawczych przez:</a:t>
            </a:r>
          </a:p>
          <a:p>
            <a:pPr marL="0" indent="0">
              <a:buNone/>
            </a:pPr>
            <a:r>
              <a:rPr lang="pl-PL" sz="1200" dirty="0"/>
              <a:t>a) zapewnienie rodzinie przeżywającej trudności wsparcia i pomocy asystenta rodziny oraz dostępu do specjalistycznego poradnictwa,</a:t>
            </a:r>
          </a:p>
          <a:p>
            <a:pPr marL="0" indent="0">
              <a:buNone/>
            </a:pPr>
            <a:r>
              <a:rPr lang="pl-PL" sz="1200" dirty="0"/>
              <a:t>b) organizowanie szkoleń i tworzenie warunków do działania rodzin wspierających,</a:t>
            </a:r>
          </a:p>
          <a:p>
            <a:pPr marL="0" indent="0">
              <a:buNone/>
            </a:pPr>
            <a:r>
              <a:rPr lang="pl-PL" sz="1200" dirty="0"/>
              <a:t>c) prowadzenie placówek wsparcia dziennego oraz zapewnienie w nich miejsc dla dzieci;</a:t>
            </a:r>
          </a:p>
          <a:p>
            <a:pPr marL="0" indent="0">
              <a:buNone/>
            </a:pPr>
            <a:r>
              <a:rPr lang="pl-PL" sz="1200" dirty="0"/>
              <a:t>3) tworzenie możliwości podnoszenia kwalifikacji przez asystentów rodziny;</a:t>
            </a:r>
          </a:p>
          <a:p>
            <a:pPr marL="0" indent="0">
              <a:buNone/>
            </a:pPr>
            <a:r>
              <a:rPr lang="pl-PL" sz="1200" dirty="0"/>
              <a:t>4) finansowanie:</a:t>
            </a:r>
          </a:p>
          <a:p>
            <a:pPr marL="0" indent="0">
              <a:buNone/>
            </a:pPr>
            <a:r>
              <a:rPr lang="pl-PL" sz="1200" dirty="0"/>
              <a:t>b) podnoszenia kwalifikacji przez asystentów rodziny,</a:t>
            </a:r>
          </a:p>
          <a:p>
            <a:pPr marL="0" indent="0">
              <a:buNone/>
            </a:pPr>
            <a:r>
              <a:rPr lang="pl-PL" sz="1200" dirty="0"/>
              <a:t>c) kosztów związanych z udzielaniem pomocy, o której mowa w art. 29 ust. 2, ponoszonych przez rodziny wspierające;</a:t>
            </a:r>
          </a:p>
          <a:p>
            <a:pPr marL="0" indent="0">
              <a:buNone/>
            </a:pPr>
            <a:r>
              <a:rPr lang="pl-PL" sz="1200" dirty="0"/>
              <a:t>5) współfinansowanie pobytu dziecka w rodzinie zastępczej, rodzinnym domu dziecka, placówce opiekuńczo-wychowawczej, regionalnej placówce opiekuńczo-terapeutycznej lub interwencyjnym ośrodku </a:t>
            </a:r>
            <a:r>
              <a:rPr lang="pl-PL" sz="1200" dirty="0" err="1"/>
              <a:t>preadopcyjnym</a:t>
            </a:r>
            <a:r>
              <a:rPr lang="pl-PL" sz="1200" dirty="0"/>
              <a:t>;</a:t>
            </a:r>
          </a:p>
          <a:p>
            <a:pPr marL="0" indent="0">
              <a:buNone/>
            </a:pPr>
            <a:r>
              <a:rPr lang="pl-PL" sz="1200" dirty="0"/>
              <a:t>6) prowadzenie monitoringu sytuacji dziecka z rodziny zagrożonej kryzysem lub przeżywającej trudności w wypełnianiu funkcji opiekuńczo-wychowawczej, zamieszkałego na terenie gminy.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BDCFA3-66C1-D3D5-219B-FF8C24B45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5550" y="1023144"/>
            <a:ext cx="4469679" cy="823912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Zadania zlecone realizowane przez gminę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BE66551-CBB5-996A-E92E-19BACE041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8726" y="2505075"/>
            <a:ext cx="4566661" cy="3684588"/>
          </a:xfrm>
        </p:spPr>
        <p:txBody>
          <a:bodyPr>
            <a:normAutofit/>
          </a:bodyPr>
          <a:lstStyle/>
          <a:p>
            <a:endParaRPr lang="pl-PL" sz="4900" dirty="0"/>
          </a:p>
          <a:p>
            <a:pPr algn="just"/>
            <a:r>
              <a:rPr lang="pl-PL" sz="1600" dirty="0"/>
              <a:t>wykonywanie zadań wynikających z rządowych programów z zakresu wspierania rodziny oraz rządowego programu, o którym mowa w art. 187a ust. 1.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865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>
            <a:extLst>
              <a:ext uri="{FF2B5EF4-FFF2-40B4-BE49-F238E27FC236}">
                <a16:creationId xmlns:a16="http://schemas.microsoft.com/office/drawing/2014/main" id="{06FC0791-F8F0-C0E9-2F5C-967E7AB6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Gmina Lisewo w terminach ustawowych opracowuje programy wspierania rodziny, w chwili obecnej uchwalony Gminny Program Wspierania rodziny obowiązuje w latach 2022 – 2024,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8D360670-D46C-A09C-F7FB-C6D16D43C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72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/>
              <a:t>Program ten jest realizowany przez instytucje działające na rzecz dziecka i rodziny na terenie Gminy Lisewo tj. GOPS w Lisewie, placówki oświatowe, GOZ, Posterunek Policji, </a:t>
            </a:r>
            <a:r>
              <a:rPr lang="pl-PL" sz="1800" b="1" dirty="0" err="1"/>
              <a:t>GKPiRPA</a:t>
            </a:r>
            <a:r>
              <a:rPr lang="pl-PL" sz="1800" b="1" dirty="0"/>
              <a:t> oraz Zespół Interdyscyplinarny.</a:t>
            </a:r>
          </a:p>
          <a:p>
            <a:pPr marL="0" indent="0">
              <a:buNone/>
            </a:pPr>
            <a:endParaRPr lang="pl-PL" sz="1800" b="1" dirty="0"/>
          </a:p>
          <a:p>
            <a:pPr algn="just"/>
            <a:r>
              <a:rPr lang="pl-PL" sz="1600" dirty="0"/>
              <a:t>W ramach nałożonych zadań GOPS w Lisewie wraz z placówkami oświatowymi prowadził dożywianie  w szkole dla 54 dzieci,</a:t>
            </a:r>
          </a:p>
          <a:p>
            <a:pPr algn="just"/>
            <a:r>
              <a:rPr lang="pl-PL" sz="1600" dirty="0"/>
              <a:t>W przypadku osób, nie mogących skorzystać z posiłku Ośrodek przyznawał pomoc w formie zasiłku celowego na zakup posiłku – w 2022 r. taką pomoc otrzymały 153 osoby.</a:t>
            </a:r>
          </a:p>
          <a:p>
            <a:pPr algn="just"/>
            <a:r>
              <a:rPr lang="pl-PL" sz="1600" dirty="0"/>
              <a:t>Ośrodek zrealizował w 2022 r. projekt socjalny „Ja w świecie emocji” finansowany ze środków </a:t>
            </a:r>
            <a:r>
              <a:rPr lang="pl-PL" sz="1600" dirty="0" err="1"/>
              <a:t>GKPiRPA</a:t>
            </a:r>
            <a:r>
              <a:rPr lang="pl-PL" sz="1600" dirty="0"/>
              <a:t>, pracownicy socjalni prowadzili pracę socjalną z rodzinami,</a:t>
            </a:r>
          </a:p>
          <a:p>
            <a:pPr algn="just"/>
            <a:r>
              <a:rPr lang="pl-PL" sz="1600" dirty="0"/>
              <a:t>Dwie rodziny skierowano do PCPR w Chełmnie w celu skorzystania ze specjalistycznego poradnictwa,</a:t>
            </a:r>
          </a:p>
          <a:p>
            <a:pPr marL="0" indent="0">
              <a:buNone/>
            </a:pP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225504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F7050BD-9849-6A22-1FF0-80AB228EC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241" y="857251"/>
            <a:ext cx="5157787" cy="82391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l-PL" b="1" dirty="0">
                <a:solidFill>
                  <a:schemeClr val="accent1"/>
                </a:solidFill>
              </a:rPr>
              <a:t>Gminna Komisja Profilaktyki i rozwiązywania problemów alkoholowych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9AC9A-D272-C6DE-AB9E-65617E6A2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008909"/>
            <a:ext cx="4185623" cy="403245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l-PL" sz="1700" dirty="0"/>
              <a:t>Zorganizowała wypoczynek letni dla dzieci,</a:t>
            </a:r>
          </a:p>
          <a:p>
            <a:pPr algn="just">
              <a:lnSpc>
                <a:spcPct val="170000"/>
              </a:lnSpc>
            </a:pPr>
            <a:r>
              <a:rPr lang="pl-PL" sz="1700" dirty="0"/>
              <a:t>Finansowała prowadzenie programów profilaktycznych realizowanych przez placówki oświatowe i GOPS,</a:t>
            </a:r>
          </a:p>
          <a:p>
            <a:pPr algn="just">
              <a:lnSpc>
                <a:spcPct val="170000"/>
              </a:lnSpc>
            </a:pPr>
            <a:r>
              <a:rPr lang="pl-PL" sz="1700" dirty="0" err="1"/>
              <a:t>Fonolandia</a:t>
            </a:r>
            <a:r>
              <a:rPr lang="pl-PL" sz="1700" dirty="0"/>
              <a:t> – zakup materiałów do pracy z dziećmi dla klas I – III oraz 5-6 latków,</a:t>
            </a:r>
          </a:p>
          <a:p>
            <a:pPr algn="just">
              <a:lnSpc>
                <a:spcPct val="170000"/>
              </a:lnSpc>
            </a:pPr>
            <a:r>
              <a:rPr lang="pl-PL" sz="1700" dirty="0"/>
              <a:t>Prowadziła punkt konsultacyjny do którego kierowano rodziny z problemem alkoholowym,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3C4A78A-BED2-7EA6-4745-3A08EC167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90644" y="862014"/>
            <a:ext cx="5183188" cy="82391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l-PL" b="1" dirty="0">
                <a:solidFill>
                  <a:schemeClr val="accent1"/>
                </a:solidFill>
              </a:rPr>
              <a:t>Gminny Ośrodek Zdrowia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96798D7-20C2-82CB-CF86-5D6DD34F4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73301" y="2737245"/>
            <a:ext cx="4185617" cy="3304117"/>
          </a:xfrm>
        </p:spPr>
        <p:txBody>
          <a:bodyPr>
            <a:normAutofit fontScale="85000" lnSpcReduction="10000"/>
          </a:bodyPr>
          <a:lstStyle/>
          <a:p>
            <a:pPr indent="0">
              <a:lnSpc>
                <a:spcPct val="170000"/>
              </a:lnSpc>
            </a:pPr>
            <a:r>
              <a:rPr lang="pl-PL" sz="1700" dirty="0"/>
              <a:t> Gminny Ośrodek Zdrowia diagnozował i monitorował sytuację dzieci i rodzin m.in. poprzez wizyty pielęgniarki środowiskowej czy też bilanse.</a:t>
            </a:r>
          </a:p>
          <a:p>
            <a:pPr indent="0">
              <a:lnSpc>
                <a:spcPct val="170000"/>
              </a:lnSpc>
            </a:pPr>
            <a:r>
              <a:rPr lang="pl-PL" sz="1700" dirty="0"/>
              <a:t> GOZ prowadził działania profilaktyczne i edukacyjne m.in. na temat świadomego planowania rodziny.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202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FCA7C5-26E1-0729-14C8-BEE3B021B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17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/>
              <a:t>Placówki oświatowe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3A6EF6-7B3E-86F9-E2AC-E6DEB636B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562" y="1052290"/>
            <a:ext cx="5157787" cy="823912"/>
          </a:xfrm>
        </p:spPr>
        <p:txBody>
          <a:bodyPr/>
          <a:lstStyle/>
          <a:p>
            <a:pPr algn="ctr"/>
            <a:r>
              <a:rPr lang="pl-PL" sz="2200" b="1" dirty="0"/>
              <a:t>Zespół </a:t>
            </a:r>
            <a:r>
              <a:rPr lang="pl-PL" sz="2200" b="1" dirty="0" err="1"/>
              <a:t>Szkolno</a:t>
            </a:r>
            <a:r>
              <a:rPr lang="pl-PL" sz="2200" b="1" dirty="0"/>
              <a:t> – Przedszkolny w Lisewie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5A9256-B8B7-2FCD-9D16-FBD13595D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65947"/>
            <a:ext cx="5157787" cy="35728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Placówka realizowała programy profilaktyczne:</a:t>
            </a:r>
          </a:p>
          <a:p>
            <a:r>
              <a:rPr lang="pl-PL" dirty="0"/>
              <a:t>Przyjaciele </a:t>
            </a:r>
            <a:r>
              <a:rPr lang="pl-PL" dirty="0" err="1"/>
              <a:t>Zippiego</a:t>
            </a:r>
            <a:r>
              <a:rPr lang="pl-PL" dirty="0"/>
              <a:t> – „0” i kl. I-III,</a:t>
            </a:r>
          </a:p>
          <a:p>
            <a:r>
              <a:rPr lang="pl-PL" dirty="0"/>
              <a:t>Apteczka pierwszej pomocy emocjonalnej – kl. IV – VIII</a:t>
            </a:r>
          </a:p>
          <a:p>
            <a:r>
              <a:rPr lang="pl-PL" dirty="0"/>
              <a:t>Spektakle profilaktyczne – „0” kl. I-VI</a:t>
            </a:r>
          </a:p>
          <a:p>
            <a:r>
              <a:rPr lang="pl-PL" dirty="0"/>
              <a:t>Program edukacji antynikotynowej</a:t>
            </a:r>
          </a:p>
          <a:p>
            <a:pPr marL="0" indent="0">
              <a:buNone/>
            </a:pPr>
            <a:r>
              <a:rPr lang="pl-PL" dirty="0"/>
              <a:t>   „Czyste powietrze” – grupa „0”</a:t>
            </a:r>
          </a:p>
          <a:p>
            <a:pPr marL="0" indent="0">
              <a:buNone/>
            </a:pPr>
            <a:r>
              <a:rPr lang="pl-PL" dirty="0"/>
              <a:t>   „Nie pal przy mnie proszę”</a:t>
            </a:r>
          </a:p>
          <a:p>
            <a:r>
              <a:rPr lang="pl-PL" dirty="0"/>
              <a:t>Dopalacze  - trzecia strona zjawiska – kl. VII - VIII</a:t>
            </a:r>
          </a:p>
          <a:p>
            <a:r>
              <a:rPr lang="pl-PL" dirty="0"/>
              <a:t>Szkoła w profilaktyce onkologicznej – kl. VII - VIII</a:t>
            </a:r>
          </a:p>
          <a:p>
            <a:pPr marL="0" indent="0">
              <a:buNone/>
            </a:pPr>
            <a:r>
              <a:rPr lang="pl-PL" dirty="0"/>
              <a:t>Placówka zorganizowała spotkanie dla rodziców dotyczące właściwego korzystania z urządzeń cyfrowych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4F85D6E-5902-93ED-3173-3FEB90A31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73434" y="719777"/>
            <a:ext cx="5183188" cy="823912"/>
          </a:xfrm>
        </p:spPr>
        <p:txBody>
          <a:bodyPr/>
          <a:lstStyle/>
          <a:p>
            <a:pPr algn="ctr"/>
            <a:r>
              <a:rPr lang="pl-PL" sz="2200" b="1" dirty="0"/>
              <a:t>Szkoła Podstawowa w Krusinie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00EAA99-EA2E-662B-79CB-223980D51E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5198" y="2016793"/>
            <a:ext cx="4185617" cy="33041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Placówka realizowała następujące programy:</a:t>
            </a:r>
          </a:p>
          <a:p>
            <a:r>
              <a:rPr lang="pl-PL" dirty="0"/>
              <a:t>Spójrz inaczej</a:t>
            </a:r>
          </a:p>
          <a:p>
            <a:r>
              <a:rPr lang="pl-PL" dirty="0"/>
              <a:t>Program wspomagania rozwoju psychospołecznego dzieci nieśmiałych</a:t>
            </a:r>
          </a:p>
          <a:p>
            <a:r>
              <a:rPr lang="pl-PL" dirty="0"/>
              <a:t>Program wspomagania rozwoju psychospołecznego dzieci nielubianych</a:t>
            </a:r>
          </a:p>
          <a:p>
            <a:r>
              <a:rPr lang="pl-PL" dirty="0"/>
              <a:t>Przyjaciele </a:t>
            </a:r>
            <a:r>
              <a:rPr lang="pl-PL" dirty="0" err="1"/>
              <a:t>Zippiego</a:t>
            </a:r>
            <a:endParaRPr lang="pl-PL" dirty="0"/>
          </a:p>
          <a:p>
            <a:r>
              <a:rPr lang="pl-PL" dirty="0"/>
              <a:t>Apteczka pierwszej pomocy emocjonalnej</a:t>
            </a:r>
          </a:p>
          <a:p>
            <a:pPr marL="0" indent="0">
              <a:buNone/>
            </a:pPr>
            <a:r>
              <a:rPr lang="pl-PL" dirty="0"/>
              <a:t>Szkoła kierowała jedną rodzinę do Punktu Pomocy Osobom Pokrzywdzonym Przestępstwem w Chełmnie,</a:t>
            </a:r>
          </a:p>
          <a:p>
            <a:pPr marL="0" indent="0">
              <a:buNone/>
            </a:pPr>
            <a:r>
              <a:rPr lang="pl-PL" dirty="0"/>
              <a:t>Organizowane są wieczory gier planszowych.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B7BFACD-E382-5672-37DC-791758CF96B4}"/>
              </a:ext>
            </a:extLst>
          </p:cNvPr>
          <p:cNvSpPr txBox="1"/>
          <p:nvPr/>
        </p:nvSpPr>
        <p:spPr>
          <a:xfrm>
            <a:off x="1704090" y="5722697"/>
            <a:ext cx="80686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1600" dirty="0"/>
              <a:t>Obie placówki prowadzą zajęcia pozalekcyjne: ZDW, kompetencje </a:t>
            </a:r>
            <a:r>
              <a:rPr lang="pl-PL" sz="1600" dirty="0" err="1"/>
              <a:t>emocjonalno</a:t>
            </a:r>
            <a:r>
              <a:rPr lang="pl-PL" sz="1600" dirty="0"/>
              <a:t> – społeczne, koła zainteresowań np. plastyczne, matematyczne czy biologiczne, organizują spotkania kulturalne i rodzinne.</a:t>
            </a:r>
          </a:p>
        </p:txBody>
      </p:sp>
    </p:spTree>
    <p:extLst>
      <p:ext uri="{BB962C8B-B14F-4D97-AF65-F5344CB8AC3E}">
        <p14:creationId xmlns:p14="http://schemas.microsoft.com/office/powerpoint/2010/main" val="36348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D67E8C8F-AD1D-6F7D-C781-40F8F1D7C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sz="2400" b="1" dirty="0"/>
              <a:t>Zapewnienie rodzinie przeżywającej trudności wsparcia i pomocy asystenta rodziny oraz dostępu do specjalistycznego poradnictwa.</a:t>
            </a:r>
            <a:br>
              <a:rPr lang="pl-PL" sz="4400" dirty="0"/>
            </a:b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0421536A-F457-F191-46F2-DD9727C3B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2200" dirty="0"/>
              <a:t>W 2022 r. Gminny Ośrodek Pomocy Społecznej zatrudniał Asystenta rodziny na umowę zlecenie w wymiarze odpowiadającym ½ etatu.</a:t>
            </a:r>
          </a:p>
          <a:p>
            <a:pPr algn="just"/>
            <a:r>
              <a:rPr lang="pl-PL" sz="2200" dirty="0"/>
              <a:t>Pomocą asystenta rodziny było objętych 8 rodzin.</a:t>
            </a:r>
          </a:p>
          <a:p>
            <a:pPr algn="just"/>
            <a:r>
              <a:rPr lang="pl-PL" sz="2200" dirty="0"/>
              <a:t>Wydatki na zatrudnienie asystenta w 2022 r. wyniosły 19 318,00 zł.</a:t>
            </a:r>
          </a:p>
          <a:p>
            <a:pPr algn="just"/>
            <a:r>
              <a:rPr lang="pl-PL" sz="2200" dirty="0"/>
              <a:t>W budżecie Ośrodka były zapewnione środki na szkolenia, również dla Asystenta rodziny.</a:t>
            </a:r>
          </a:p>
          <a:p>
            <a:pPr algn="just"/>
            <a:r>
              <a:rPr lang="pl-PL" sz="2200" dirty="0"/>
              <a:t>Na terenie Gminy nie dyżurują specjaliści, GOPS korzysta z bazy dostępnej w mieście powiatowym, gdzie Powiatowe Centrum Pomocy Rodzinie w ramach realizacji programu „Rodzina w centrum 3” oferuje pomoc takich specjalistów jak: psycholog, pedagog, logopeda, psychiatra</a:t>
            </a:r>
          </a:p>
        </p:txBody>
      </p:sp>
    </p:spTree>
    <p:extLst>
      <p:ext uri="{BB962C8B-B14F-4D97-AF65-F5344CB8AC3E}">
        <p14:creationId xmlns:p14="http://schemas.microsoft.com/office/powerpoint/2010/main" val="395841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56FE0E-4767-0930-9503-BEBF56DD4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34291"/>
            <a:ext cx="8596668" cy="53070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chemeClr val="accent1"/>
                </a:solidFill>
              </a:rPr>
              <a:t>Organizowanie szkoleń i tworzenie warunków do działania rodzin wspierających,</a:t>
            </a:r>
            <a:endParaRPr lang="pl-PL" sz="2400" b="1" dirty="0"/>
          </a:p>
          <a:p>
            <a:pPr marL="0" indent="0">
              <a:buNone/>
            </a:pPr>
            <a:r>
              <a:rPr lang="pl-PL" dirty="0"/>
              <a:t>Ze względu na brak zainteresowania, na terenie Gminy nie jest realizowane to zadanie w związku z powyższym w 2022 r. nie były ponoszone koszty z tym związane.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>
                <a:solidFill>
                  <a:schemeClr val="accent1"/>
                </a:solidFill>
              </a:rPr>
              <a:t>Prowadzenie placówek wsparcia dziennego oraz zapewnienie w nich miejsc dla dzieci,</a:t>
            </a:r>
            <a:endParaRPr lang="pl-PL" sz="2400" b="1" dirty="0"/>
          </a:p>
          <a:p>
            <a:pPr marL="0" indent="0">
              <a:buNone/>
            </a:pPr>
            <a:r>
              <a:rPr lang="pl-PL" dirty="0"/>
              <a:t>Na terenie Gminy nie jest realizowane </a:t>
            </a:r>
            <a:r>
              <a:rPr lang="pl-PL"/>
              <a:t>to zadanie, </a:t>
            </a:r>
            <a:r>
              <a:rPr lang="pl-PL" dirty="0"/>
              <a:t>przede wszystkim ze względu na brak </a:t>
            </a:r>
            <a:r>
              <a:rPr lang="pl-PL"/>
              <a:t>odpowiedniej infrastruktury.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200" dirty="0">
                <a:solidFill>
                  <a:schemeClr val="accent1"/>
                </a:solidFill>
              </a:rPr>
              <a:t>Pracownicy socjalni prowadzili monitoring sytuacji dziecka z rodziny zagrożonej kryzysem lub przeżywającej trudności w wypełnianiu funkcji opiekuńczo-wychowawczej, zamieszkałego na terenie gminy.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376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4DDB8-3436-B49B-9175-A93FF1D3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000" b="1" dirty="0"/>
              <a:t>Współfinansowanie pobytu dziecka w pieczy zastępczej,</a:t>
            </a:r>
            <a:br>
              <a:rPr lang="pl-PL" sz="2200" dirty="0"/>
            </a:br>
            <a:endParaRPr lang="pl-PL" sz="2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1B9B9E-9711-DF86-83C2-284C67B5E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42691"/>
          </a:xfrm>
        </p:spPr>
        <p:txBody>
          <a:bodyPr>
            <a:normAutofit/>
          </a:bodyPr>
          <a:lstStyle/>
          <a:p>
            <a:pPr algn="just"/>
            <a:r>
              <a:rPr lang="pl-PL" sz="1900" dirty="0"/>
              <a:t>W 2022 r. do systemu pieczy zastępczej z terenu Gminy trafiło 1 dziecko na podstawie postanowienia Sądu oraz 6 dzieci w trybie interwencyjnym potwierdzonym Postanowieniem Sądu.</a:t>
            </a:r>
          </a:p>
          <a:p>
            <a:pPr algn="just"/>
            <a:r>
              <a:rPr lang="pl-PL" sz="1900" dirty="0"/>
              <a:t>W roku sprawozdawczym jedno dziecko z terenu naszej Gminy przebywające w pieczy zastępczej zostało przysposobione.</a:t>
            </a:r>
          </a:p>
          <a:p>
            <a:pPr algn="just"/>
            <a:r>
              <a:rPr lang="pl-PL" sz="1900" dirty="0"/>
              <a:t>Na dzień 31.12.2022 r. w pieczy zastępczej łącznie przebywało 16 dzieci, z czego 8 dzieci przebywa w placówkach opiekuńczo wychowawczych, pozostała ósemka w rodzinach zastępczych.</a:t>
            </a:r>
          </a:p>
          <a:p>
            <a:pPr algn="just"/>
            <a:r>
              <a:rPr lang="pl-PL" sz="1900" dirty="0"/>
              <a:t>Łączny koszt pobytu dzieci w pieczy zastępczej w roku sprawozdawczym wyniósł:175 532,58 zł.</a:t>
            </a:r>
          </a:p>
          <a:p>
            <a:pPr marL="0" indent="0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765459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570BFF-8DF8-1AF1-2943-4E3D9D3A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700" b="1" dirty="0"/>
              <a:t>Potrzeby związane z realizacją zadań z zakresu wspierania rodziny,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EC7B25-8B2C-A2CA-188A-ECFB95E9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0255"/>
            <a:ext cx="8596668" cy="43511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2600" dirty="0"/>
          </a:p>
          <a:p>
            <a:r>
              <a:rPr lang="pl-PL" sz="2600" dirty="0"/>
              <a:t>Szersze działania dotyczące profilaktyki uzależnień oraz zwiększony dostęp do specjalistów,</a:t>
            </a:r>
          </a:p>
          <a:p>
            <a:pPr marL="0" indent="0">
              <a:buNone/>
            </a:pPr>
            <a:endParaRPr lang="pl-PL" sz="2600" dirty="0"/>
          </a:p>
          <a:p>
            <a:r>
              <a:rPr lang="pl-PL" sz="2600" dirty="0"/>
              <a:t>Wprowadzenie oferty dla dzieci z rodzin wymagających wsparcia m.in. odrabianie zadań domowych, spędzanie wolnego czasu – utworzenie ośrodka wsparcia (świetlicy </a:t>
            </a:r>
            <a:r>
              <a:rPr lang="pl-PL" sz="2600"/>
              <a:t>środowiskowej),</a:t>
            </a:r>
            <a:endParaRPr lang="pl-PL" sz="2600" dirty="0"/>
          </a:p>
          <a:p>
            <a:endParaRPr lang="pl-PL" sz="2600" dirty="0"/>
          </a:p>
          <a:p>
            <a:r>
              <a:rPr lang="pl-PL" sz="2600" dirty="0"/>
              <a:t>Kontynuacja zatrudnienia Asystenta rodziny, </a:t>
            </a:r>
          </a:p>
          <a:p>
            <a:pPr marL="0" indent="0">
              <a:buNone/>
            </a:pPr>
            <a:endParaRPr lang="pl-PL" sz="2600" dirty="0"/>
          </a:p>
          <a:p>
            <a:r>
              <a:rPr lang="pl-PL" sz="2600" dirty="0"/>
              <a:t>Zabezpieczenie środków na współfinansowanie pobytu dziecka w pieczy zastępczej,</a:t>
            </a:r>
          </a:p>
        </p:txBody>
      </p:sp>
    </p:spTree>
    <p:extLst>
      <p:ext uri="{BB962C8B-B14F-4D97-AF65-F5344CB8AC3E}">
        <p14:creationId xmlns:p14="http://schemas.microsoft.com/office/powerpoint/2010/main" val="338742758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757</TotalTime>
  <Words>1019</Words>
  <Application>Microsoft Office PowerPoint</Application>
  <PresentationFormat>Panoramiczny</PresentationFormat>
  <Paragraphs>82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Sprawozdanie z realizacji zadań z zakresu wspierania rodziny oraz przedstawienie potrzeb związanych z realizacją tych zadań.</vt:lpstr>
      <vt:lpstr>Do zadań gminy należy:</vt:lpstr>
      <vt:lpstr>Gmina Lisewo w terminach ustawowych opracowuje programy wspierania rodziny, w chwili obecnej uchwalony Gminny Program Wspierania rodziny obowiązuje w latach 2022 – 2024,</vt:lpstr>
      <vt:lpstr>Prezentacja programu PowerPoint</vt:lpstr>
      <vt:lpstr>Placówki oświatowe</vt:lpstr>
      <vt:lpstr>Zapewnienie rodzinie przeżywającej trudności wsparcia i pomocy asystenta rodziny oraz dostępu do specjalistycznego poradnictwa. </vt:lpstr>
      <vt:lpstr>Prezentacja programu PowerPoint</vt:lpstr>
      <vt:lpstr>Współfinansowanie pobytu dziecka w pieczy zastępczej, </vt:lpstr>
      <vt:lpstr>Potrzeby związane z realizacją zadań z zakresu wspierania rodziny,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zadań z zakresu wspierania rodziny oraz przedstawienie potrzeb związanych z realizacją tych zadań.</dc:title>
  <dc:creator>M.Kowal</dc:creator>
  <cp:lastModifiedBy>M.Kowal</cp:lastModifiedBy>
  <cp:revision>19</cp:revision>
  <dcterms:created xsi:type="dcterms:W3CDTF">2023-02-20T10:58:27Z</dcterms:created>
  <dcterms:modified xsi:type="dcterms:W3CDTF">2023-03-27T06:24:12Z</dcterms:modified>
</cp:coreProperties>
</file>