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57" r:id="rId4"/>
    <p:sldId id="259" r:id="rId5"/>
    <p:sldId id="277" r:id="rId6"/>
    <p:sldId id="261" r:id="rId7"/>
    <p:sldId id="262" r:id="rId8"/>
    <p:sldId id="263" r:id="rId9"/>
    <p:sldId id="264" r:id="rId10"/>
    <p:sldId id="266" r:id="rId11"/>
    <p:sldId id="270" r:id="rId12"/>
    <p:sldId id="267" r:id="rId13"/>
    <p:sldId id="282" r:id="rId14"/>
    <p:sldId id="284" r:id="rId15"/>
    <p:sldId id="285" r:id="rId16"/>
    <p:sldId id="286" r:id="rId17"/>
    <p:sldId id="287" r:id="rId18"/>
    <p:sldId id="289" r:id="rId19"/>
    <p:sldId id="290" r:id="rId20"/>
    <p:sldId id="273" r:id="rId21"/>
    <p:sldId id="276" r:id="rId22"/>
    <p:sldId id="291" r:id="rId23"/>
    <p:sldId id="274" r:id="rId24"/>
    <p:sldId id="280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8A17AE7-DD94-4396-A27E-8AD7D5083655}">
          <p14:sldIdLst>
            <p14:sldId id="256"/>
            <p14:sldId id="283"/>
            <p14:sldId id="257"/>
          </p14:sldIdLst>
        </p14:section>
        <p14:section name="Sekcja bez tytułu" id="{C873F61A-D30B-4BB8-980B-D5F1A91AC339}">
          <p14:sldIdLst>
            <p14:sldId id="259"/>
            <p14:sldId id="277"/>
            <p14:sldId id="261"/>
            <p14:sldId id="262"/>
            <p14:sldId id="263"/>
            <p14:sldId id="264"/>
            <p14:sldId id="266"/>
            <p14:sldId id="270"/>
            <p14:sldId id="267"/>
            <p14:sldId id="282"/>
            <p14:sldId id="284"/>
            <p14:sldId id="285"/>
            <p14:sldId id="286"/>
            <p14:sldId id="287"/>
            <p14:sldId id="289"/>
            <p14:sldId id="290"/>
            <p14:sldId id="273"/>
            <p14:sldId id="276"/>
            <p14:sldId id="291"/>
            <p14:sldId id="274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Kowal" initials="M" lastIdx="4" clrIdx="0">
    <p:extLst>
      <p:ext uri="{19B8F6BF-5375-455C-9EA6-DF929625EA0E}">
        <p15:presenceInfo xmlns:p15="http://schemas.microsoft.com/office/powerpoint/2012/main" userId="M.Kow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162747846525E-2"/>
          <c:y val="2.3522768035365835E-2"/>
          <c:w val="0.8939819507331207"/>
          <c:h val="0.83680113027830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DE-43FD-9CCE-1C6B7440BDC2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DE-43FD-9CCE-1C6B7440BDC2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DE-43FD-9CCE-1C6B7440BDC2}"/>
                </c:ext>
              </c:extLst>
            </c:dLbl>
            <c:dLbl>
              <c:idx val="2"/>
              <c:layout>
                <c:manualLayout>
                  <c:x val="0"/>
                  <c:y val="4.223959865445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C2-4CE1-AE65-2B9D06069B0A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DE-43FD-9CCE-1C6B7440BD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428627.95</c:v>
                </c:pt>
                <c:pt idx="1">
                  <c:v>340192.24</c:v>
                </c:pt>
                <c:pt idx="2">
                  <c:v>305412.2</c:v>
                </c:pt>
                <c:pt idx="3">
                  <c:v>314112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9-44FC-B6AD-8878FE01C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2151760"/>
        <c:axId val="382152416"/>
      </c:barChart>
      <c:catAx>
        <c:axId val="38215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152416"/>
        <c:crosses val="autoZero"/>
        <c:auto val="1"/>
        <c:lblAlgn val="ctr"/>
        <c:lblOffset val="100"/>
        <c:noMultiLvlLbl val="0"/>
      </c:catAx>
      <c:valAx>
        <c:axId val="38215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15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98098719543916"/>
          <c:y val="2.274028922793285E-2"/>
          <c:w val="0.85638096895505889"/>
          <c:h val="0.785344190824171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SUO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#\ ##0\ _z_ł</c:formatCode>
                <c:ptCount val="4"/>
                <c:pt idx="0">
                  <c:v>81357.070000000007</c:v>
                </c:pt>
                <c:pt idx="1">
                  <c:v>108912.04</c:v>
                </c:pt>
                <c:pt idx="2">
                  <c:v>89691.6</c:v>
                </c:pt>
                <c:pt idx="3">
                  <c:v>88739.29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29-42C0-B1E2-297D59DFDFB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Arkusz1!$C$2:$C$5</c:f>
              <c:numCache>
                <c:formatCode>#\ ##0\ _z_ł</c:formatCode>
                <c:ptCount val="4"/>
                <c:pt idx="0">
                  <c:v>72798.960000000006</c:v>
                </c:pt>
                <c:pt idx="1">
                  <c:v>133314.09</c:v>
                </c:pt>
                <c:pt idx="2">
                  <c:v>156981.67000000001</c:v>
                </c:pt>
                <c:pt idx="3">
                  <c:v>274808.7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29-42C0-B1E2-297D59DFDFB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Pozostałe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Arkusz1!$D$2:$D$5</c:f>
              <c:numCache>
                <c:formatCode>#\ ##0\ _z_ł</c:formatCode>
                <c:ptCount val="4"/>
                <c:pt idx="0">
                  <c:v>39136.75</c:v>
                </c:pt>
                <c:pt idx="1">
                  <c:v>39985.589999999997</c:v>
                </c:pt>
                <c:pt idx="2">
                  <c:v>22715.119999999999</c:v>
                </c:pt>
                <c:pt idx="3">
                  <c:v>25035.39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29-42C0-B1E2-297D59DFD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5041632"/>
        <c:axId val="455038352"/>
      </c:barChart>
      <c:catAx>
        <c:axId val="45504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5038352"/>
        <c:crosses val="autoZero"/>
        <c:auto val="1"/>
        <c:lblAlgn val="ctr"/>
        <c:lblOffset val="100"/>
        <c:noMultiLvlLbl val="0"/>
      </c:catAx>
      <c:valAx>
        <c:axId val="45503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_z_ł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504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Św. rodzinne i fundusz alimentacyjny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2064402.67</c:v>
                </c:pt>
                <c:pt idx="1">
                  <c:v>2007373.65</c:v>
                </c:pt>
                <c:pt idx="2">
                  <c:v>2003283.05</c:v>
                </c:pt>
                <c:pt idx="3">
                  <c:v>1977839.65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2-422E-AC1A-4816BC923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69116992"/>
        <c:axId val="269116336"/>
      </c:barChart>
      <c:catAx>
        <c:axId val="26911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9116336"/>
        <c:crosses val="autoZero"/>
        <c:auto val="1"/>
        <c:lblAlgn val="ctr"/>
        <c:lblOffset val="100"/>
        <c:noMultiLvlLbl val="0"/>
      </c:catAx>
      <c:valAx>
        <c:axId val="26911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911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93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22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79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64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03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6554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16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8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47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06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10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79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66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7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58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51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0D2CD-277D-4455-99F5-46EE795DF4FB}" type="datetimeFigureOut">
              <a:rPr lang="pl-PL" smtClean="0"/>
              <a:t>07.06.2022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124414-42F5-42CC-BEFD-3DACA677A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9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70CAF-E653-45B5-8FF1-C258FC2BF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Sprawozdanie z działalności Gminnego Ośrodka Pomocy Społecznej w Lisewie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FCB532-C743-4BAF-9633-0671963A11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5384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A52E8-1F44-4715-8BAD-75A446DE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12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Działania</a:t>
            </a:r>
            <a:r>
              <a:rPr lang="pl-PL" dirty="0"/>
              <a:t> wobec dłużników alimentacyjnych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4363DE-DE37-4826-9A18-6655E963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0873"/>
            <a:ext cx="8596668" cy="46004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związku z realizacją ustawy prowadzone są działania wobec dłużników alimentacyjnych, </a:t>
            </a:r>
          </a:p>
          <a:p>
            <a:pPr algn="just"/>
            <a:r>
              <a:rPr lang="pl-PL" dirty="0"/>
              <a:t>Na koniec 2021 r. prowadzono postępowanie wobec 109 dłużników, </a:t>
            </a:r>
          </a:p>
          <a:p>
            <a:pPr algn="just"/>
            <a:r>
              <a:rPr lang="pl-PL" dirty="0"/>
              <a:t>W 2021 r. z tyt. wypłacanych świadczeń wyegzekwowano kwotę </a:t>
            </a:r>
            <a:r>
              <a:rPr lang="pl-PL"/>
              <a:t>46 069,40 zł</a:t>
            </a:r>
            <a:r>
              <a:rPr lang="pl-PL" dirty="0"/>
              <a:t>. z czego kwota 6839,33 zł stanowi dochód Gminy.</a:t>
            </a:r>
          </a:p>
          <a:p>
            <a:pPr marL="0" indent="0" algn="ctr">
              <a:buNone/>
            </a:pPr>
            <a:r>
              <a:rPr lang="pl-PL" sz="2400" dirty="0">
                <a:solidFill>
                  <a:schemeClr val="accent1"/>
                </a:solidFill>
              </a:rPr>
              <a:t>OBSŁUGA</a:t>
            </a:r>
          </a:p>
          <a:p>
            <a:pPr algn="just"/>
            <a:r>
              <a:rPr lang="pl-PL" dirty="0"/>
              <a:t>Na obsługę zadań z zakresu św. rodzinnych i funduszu alimentacyjnego Gmina otrzymuje kwotę do wysokości 3% dotacji, w 2021 r. na obsługę wydatkowano kwotę: 62 859,63 zł.</a:t>
            </a:r>
          </a:p>
          <a:p>
            <a:pPr algn="just"/>
            <a:r>
              <a:rPr lang="pl-PL" dirty="0"/>
              <a:t>Kwota ta nie jest wystarczająca na pokrycie kosztów związanych zarówno z zatrudnieniem pracowników do obsługi świadczeń jak i kosztów zakupu materiałów i usług.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14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3DA644-48B9-4AF1-A3F3-57D43FEB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1273"/>
          </a:xfrm>
        </p:spPr>
        <p:txBody>
          <a:bodyPr>
            <a:normAutofit/>
          </a:bodyPr>
          <a:lstStyle/>
          <a:p>
            <a:pPr algn="ctr"/>
            <a:r>
              <a:rPr lang="pl-PL" sz="3400" dirty="0"/>
              <a:t>Świadczenia wychowawcze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867EDA-DEE4-4B84-B7E1-1B5678AFF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6173"/>
            <a:ext cx="8596668" cy="4779827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W roku sprawozdawczym wypłacono świadczenia dla 588 rodzin w łącznej kwocie 5 370 706,05 zł – całość finansowana z dotacji.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pl-PL" sz="1700" dirty="0">
                <a:solidFill>
                  <a:srgbClr val="90C226"/>
                </a:solidFill>
              </a:rPr>
              <a:t>OBSŁUGA</a:t>
            </a:r>
            <a:endParaRPr lang="pl-PL" sz="1700" dirty="0"/>
          </a:p>
          <a:p>
            <a:pPr marL="0" indent="0" algn="just">
              <a:buNone/>
            </a:pPr>
            <a:r>
              <a:rPr lang="pl-PL" dirty="0"/>
              <a:t>W 2021 r. koszty obsługi świadczeń 500+ finansowane były z budżetu państwa w łącznej kwocie 45 927,79 zł. Kwota ta została przeznaczona na pokrycie kosztów zatrudnienia pracownika oraz zakup materiałów.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ctr">
              <a:buNone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Postępowanie w/s wydawania zaświadczeń do programu „Czyste powietrze”</a:t>
            </a:r>
            <a:endParaRPr lang="pl-PL" sz="2800" dirty="0">
              <a:solidFill>
                <a:srgbClr val="90C226"/>
              </a:solidFill>
              <a:latin typeface="Trebuchet MS" panose="020B0603020202020204"/>
              <a:ea typeface="+mj-ea"/>
              <a:cs typeface="+mj-cs"/>
            </a:endParaRPr>
          </a:p>
          <a:p>
            <a:pPr marL="0" indent="0">
              <a:buNone/>
            </a:pPr>
            <a:r>
              <a:rPr lang="pl-PL" sz="2000" dirty="0"/>
              <a:t>W 2021 roku przeprowadzono 26 postepowań w sprawie wydawania zaświadczeń.</a:t>
            </a:r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0028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3DA644-48B9-4AF1-A3F3-57D43FEB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1273"/>
          </a:xfrm>
        </p:spPr>
        <p:txBody>
          <a:bodyPr/>
          <a:lstStyle/>
          <a:p>
            <a:pPr algn="ctr"/>
            <a:r>
              <a:rPr lang="pl-PL" dirty="0"/>
              <a:t>Świadczenia Dobry start 300+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867EDA-DEE4-4B84-B7E1-1B5678AFF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0256"/>
            <a:ext cx="8596668" cy="1842654"/>
          </a:xfrm>
        </p:spPr>
        <p:txBody>
          <a:bodyPr/>
          <a:lstStyle/>
          <a:p>
            <a:pPr algn="just"/>
            <a:r>
              <a:rPr lang="pl-PL" dirty="0"/>
              <a:t>W roku sprawozdawczym nie prowadzono żadnych postepowań w sprawach przyznania świadczeń z uwagi na przejęcie zadania przez ZUS.</a:t>
            </a:r>
          </a:p>
          <a:p>
            <a:pPr algn="just"/>
            <a:r>
              <a:rPr lang="pl-PL" dirty="0"/>
              <a:t>W ramach realizacji ustawy prowadzono postępowania w sprawie nienależnie pobranych świadczeń oraz archiwizowano dokumentację z lat poprzednich.</a:t>
            </a:r>
          </a:p>
          <a:p>
            <a:pPr algn="just"/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7484AD6-CF4C-4D39-B5BE-81201F1444FE}"/>
              </a:ext>
            </a:extLst>
          </p:cNvPr>
          <p:cNvSpPr txBox="1"/>
          <p:nvPr/>
        </p:nvSpPr>
        <p:spPr>
          <a:xfrm>
            <a:off x="803564" y="3546767"/>
            <a:ext cx="847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accent1"/>
                </a:solidFill>
              </a:rPr>
              <a:t>Karta Dużej Rodziny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8256D65-C207-425E-AF81-DF867D6236E0}"/>
              </a:ext>
            </a:extLst>
          </p:cNvPr>
          <p:cNvSpPr txBox="1"/>
          <p:nvPr/>
        </p:nvSpPr>
        <p:spPr>
          <a:xfrm>
            <a:off x="914400" y="4461164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Liczba osób, którym wydano Kartę Dużej Rodziny w roku sprawozdawczym:</a:t>
            </a:r>
          </a:p>
          <a:p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Liczba rodziców / małżonków - 28	 		</a:t>
            </a:r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Liczba dzieci - 15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koszty obsługi świadczenia otrzymano kwotę 238,22 zł i wydatkowano ją na wynagrodzenie pracownika obsługującego.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887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5BE9A3-E057-4CE6-BD3D-F51A2F68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Działania dodatkowe: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C13B7E-B625-4FCD-91A8-C696B8297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6291"/>
            <a:ext cx="8596668" cy="494592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Gmina Lisewo rozpoczęła realizację projektu „Kujawsko – Pomorska </a:t>
            </a:r>
            <a:r>
              <a:rPr lang="pl-PL" dirty="0" err="1"/>
              <a:t>Teleopieka</a:t>
            </a:r>
            <a:r>
              <a:rPr lang="pl-PL" dirty="0"/>
              <a:t>”, gdzie 15 osób z terenu Gminy zostało wyposażonych  w opaski, dzięki którym mogą wezwać pomoc w każdej chwili.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4B8753-45BB-4F15-8F1D-0F4152D84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53802"/>
            <a:ext cx="4527020" cy="37884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75669B-1E93-4E14-AFF1-12E969A2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3437" y="3082492"/>
            <a:ext cx="4031673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03381-7DAC-44DC-9829-85E82D9D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r>
              <a:rPr lang="pl-PL" dirty="0"/>
              <a:t>Konkurs „W moim domu bez przemocy”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FF9674B-7193-4A11-BAFD-0A1E8F976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70" y="1447392"/>
            <a:ext cx="3600757" cy="4801010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62BEB4-BC85-4824-A0A0-A18FFC4D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812" y="2047518"/>
            <a:ext cx="4801009" cy="36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91C682-8BF5-4532-9DE2-C1C2F29810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12" y="1095231"/>
            <a:ext cx="3808412" cy="5076825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17FB0D4-9158-4912-98C4-8721E4AF4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24" y="1094509"/>
            <a:ext cx="3808160" cy="50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97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9E5924-E7C3-4B27-8191-077F333C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„Stroiki dla samotnych”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CCCB52-2DE8-4E34-BB20-F42B6BF7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0255"/>
            <a:ext cx="8596668" cy="4351107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Z uwagi na sytuacją epidemiologiczną kolejny rok nie udało się Nam zorganizować spotkania wigilijnego. </a:t>
            </a:r>
          </a:p>
          <a:p>
            <a:endParaRPr lang="pl-PL" dirty="0"/>
          </a:p>
          <a:p>
            <a:r>
              <a:rPr lang="pl-PL" dirty="0"/>
              <a:t>Dzięki współpracy z Panią Justyną Liszaj która zainicjowała akcję </a:t>
            </a:r>
          </a:p>
          <a:p>
            <a:r>
              <a:rPr lang="pl-PL" dirty="0"/>
              <a:t>„Stroiki dla samotnych” pracownicy socjalni obdarowali osoby starsze, samotne i najuboższe paczkami świątecznymi oraz pięknymi stroikami świątecznymi przygotowanymi przez dzieci  z Przedszkola w Lisewie. </a:t>
            </a:r>
          </a:p>
          <a:p>
            <a:endParaRPr lang="pl-PL" dirty="0"/>
          </a:p>
          <a:p>
            <a:r>
              <a:rPr lang="pl-PL" dirty="0"/>
              <a:t>Paczki świąteczne otrzymało 22 osób starszych, samotnych oraz 25 dzieci.</a:t>
            </a:r>
          </a:p>
        </p:txBody>
      </p:sp>
    </p:spTree>
    <p:extLst>
      <p:ext uri="{BB962C8B-B14F-4D97-AF65-F5344CB8AC3E}">
        <p14:creationId xmlns:p14="http://schemas.microsoft.com/office/powerpoint/2010/main" val="3552110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EF3C55-77F4-4898-BEF2-FE9FE05D20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" y="1541664"/>
            <a:ext cx="5211763" cy="390842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E410944-7A38-4380-9C55-5150D0D73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8881" y="1549800"/>
            <a:ext cx="5202238" cy="39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4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5DC1AB-ED3E-464D-AD33-29A54BC3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Dzieci otrzymały pięknie przygotowane dyplomy oraz słodycze ponieważ:</a:t>
            </a:r>
            <a:br>
              <a:rPr lang="pl-PL" dirty="0"/>
            </a:br>
            <a:r>
              <a:rPr lang="pl-PL" dirty="0"/>
              <a:t>„WARTO POMAGAĆ”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8A9F6B3-CEA2-4490-AE4B-838A1AC54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61" y="2396121"/>
            <a:ext cx="2760228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375F92A-EE97-4567-8F8B-319651EA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7" y="2417624"/>
            <a:ext cx="4959927" cy="37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1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52BFAC-9CFF-4D95-B412-AEF4169A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25703"/>
            <a:ext cx="8596668" cy="845898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Pozostałe zadania: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DB0F56B-AD98-4D9F-B204-A55A9D7F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537855"/>
            <a:ext cx="8596668" cy="4794442"/>
          </a:xfrm>
        </p:spPr>
        <p:txBody>
          <a:bodyPr>
            <a:normAutofit/>
          </a:bodyPr>
          <a:lstStyle/>
          <a:p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2100" dirty="0">
                <a:solidFill>
                  <a:schemeClr val="accent1"/>
                </a:solidFill>
              </a:rPr>
              <a:t>Strategia Rozwiązywania Problemów</a:t>
            </a:r>
          </a:p>
          <a:p>
            <a:r>
              <a:rPr lang="pl-PL" sz="2100" dirty="0">
                <a:solidFill>
                  <a:schemeClr val="accent1"/>
                </a:solidFill>
              </a:rPr>
              <a:t> Społecznych na lata 2022 - 2030</a:t>
            </a:r>
          </a:p>
          <a:p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Prace nad Strategią trwały  od końca 2019 r. 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połowy 2021 r. 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Strategia została przyjęta  Uchwałą Rady Gminy 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listopadzie 2021 r.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22E5E6-5CC4-448A-BA95-BABB82CE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38" y="1744263"/>
            <a:ext cx="3269565" cy="45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364C5E-8A3C-4E22-B406-42B1E446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5127"/>
          </a:xfrm>
        </p:spPr>
        <p:txBody>
          <a:bodyPr/>
          <a:lstStyle/>
          <a:p>
            <a:pPr algn="ctr"/>
            <a:r>
              <a:rPr lang="pl-PL" dirty="0"/>
              <a:t>Organizacja i budżet Ośrodka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31460D-5FD5-4FE7-BA2A-15E4E199E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GOPS w Lisewie na dzień 31.12.2021 r. zatrudnionych było 8 osób</a:t>
            </a:r>
          </a:p>
          <a:p>
            <a:r>
              <a:rPr lang="pl-PL" dirty="0"/>
              <a:t>Budżet ośrodka wynosił 9 272 051,28 zł. </a:t>
            </a:r>
          </a:p>
          <a:p>
            <a:r>
              <a:rPr lang="pl-PL" dirty="0"/>
              <a:t>			wykonanie 9 079 264,91 zł. (w tym 660 950,46 zł. śr. własne)</a:t>
            </a:r>
          </a:p>
          <a:p>
            <a:r>
              <a:rPr lang="pl-PL" dirty="0"/>
              <a:t>z czego:</a:t>
            </a:r>
          </a:p>
          <a:p>
            <a:r>
              <a:rPr lang="pl-PL" dirty="0"/>
              <a:t>Wynagrodzenia brutto – 464 607,32 zł (ok. 50% środki własne)</a:t>
            </a:r>
          </a:p>
          <a:p>
            <a:r>
              <a:rPr lang="pl-PL" dirty="0"/>
              <a:t>Usługi – 25 179,91 zł. (ochrona, poczta, </a:t>
            </a:r>
            <a:r>
              <a:rPr lang="pl-PL" dirty="0" err="1"/>
              <a:t>internet</a:t>
            </a:r>
            <a:r>
              <a:rPr lang="pl-PL" dirty="0"/>
              <a:t>, licencje)</a:t>
            </a:r>
          </a:p>
          <a:p>
            <a:r>
              <a:rPr lang="pl-PL" dirty="0"/>
              <a:t>Zakup materiałów – 26 914,63 zł. (m.in. licencje, drukarka)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732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FD0D8E-0136-4E3F-8193-A27BD388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710268"/>
            <a:ext cx="7766936" cy="2340568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700" dirty="0"/>
            </a:br>
            <a:br>
              <a:rPr lang="pl-PL" sz="2700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„Jeśli chcesz rozśmieszyć Boga, opowiedz mu o twoich planach na przyszłość” </a:t>
            </a:r>
            <a:b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								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- Woody Allen -</a:t>
            </a:r>
            <a:br>
              <a:rPr lang="pl-PL" dirty="0"/>
            </a:br>
            <a:endParaRPr lang="pl-PL" dirty="0"/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06CDB818-8226-4BF8-8814-2B1A7B874C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100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6528C9-55FB-4F4B-8951-2F68E981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87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Jak się zmieniamy: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A22B46-C6AE-4EB9-8370-FF23D6AD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1709"/>
            <a:ext cx="10475576" cy="5112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2018 – Wprowadzono Świadczenie „Dobry start”</a:t>
            </a:r>
          </a:p>
          <a:p>
            <a:pPr marL="0" indent="0">
              <a:buNone/>
            </a:pPr>
            <a:r>
              <a:rPr lang="pl-PL" dirty="0"/>
              <a:t>           Zmiany kadrowe – zmiany na stanowisku Kierownika, księgowej i pracownika socjalnego,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2019 – Zniesiono kryteria dochodowe w świadczeniu wychowawczym 500+, </a:t>
            </a:r>
          </a:p>
          <a:p>
            <a:pPr marL="0" indent="0">
              <a:buNone/>
            </a:pPr>
            <a:r>
              <a:rPr lang="pl-PL" dirty="0"/>
              <a:t>	    zwiększona liczba świadczeniobiorców – zmniejszona dotacja na koszty obsługi.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2020 – Stan epidemii (realizacja 2 projektów w tym czasie)</a:t>
            </a:r>
          </a:p>
          <a:p>
            <a:pPr marL="0" indent="0">
              <a:buNone/>
            </a:pPr>
            <a:r>
              <a:rPr lang="pl-PL" dirty="0"/>
              <a:t>          Nowe zadanie „Wydawanie zaświadczeń do Programu „Czyste powietrze”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2021 – Obsługa programu „Dobry start” przeniesiona do ZUS, </a:t>
            </a:r>
          </a:p>
          <a:p>
            <a:pPr marL="0" indent="0">
              <a:buNone/>
            </a:pPr>
            <a:r>
              <a:rPr lang="pl-PL" dirty="0"/>
              <a:t>          Zapowiedź przeniesienia programu 500+ do ZUS, </a:t>
            </a:r>
          </a:p>
          <a:p>
            <a:pPr marL="0" indent="0">
              <a:buNone/>
            </a:pPr>
            <a:r>
              <a:rPr lang="pl-PL" dirty="0"/>
              <a:t>          Nowe zadanie „Dodatki osłonowe”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90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788928-BE7C-4CFD-AD3C-3EBDFC11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Plany 2022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7DF261-F7DB-42FD-AECC-5FD381B1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6401"/>
            <a:ext cx="8596668" cy="4364962"/>
          </a:xfrm>
        </p:spPr>
        <p:txBody>
          <a:bodyPr/>
          <a:lstStyle/>
          <a:p>
            <a:r>
              <a:rPr lang="pl-PL" dirty="0"/>
              <a:t>Prowadzenie postępowań w/s dodatków osłonowych,</a:t>
            </a:r>
          </a:p>
          <a:p>
            <a:endParaRPr lang="pl-PL" dirty="0"/>
          </a:p>
          <a:p>
            <a:r>
              <a:rPr lang="pl-PL" dirty="0"/>
              <a:t>Stan wojenny na Ukrainie – </a:t>
            </a:r>
          </a:p>
          <a:p>
            <a:endParaRPr lang="pl-PL" dirty="0"/>
          </a:p>
          <a:p>
            <a:r>
              <a:rPr lang="pl-PL" dirty="0"/>
              <a:t>Realizacja projektu „Ja w świecie emocji” dla dzieci pochodzących z rodzin z problemem alkoholowym.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Realizacja programu „ Asystent osobisty osoby niepełnosprawnej”</a:t>
            </a:r>
          </a:p>
          <a:p>
            <a:endParaRPr lang="pl-PL" dirty="0"/>
          </a:p>
          <a:p>
            <a:r>
              <a:rPr lang="pl-PL" dirty="0"/>
              <a:t>Działania profilaktyczne w zakresie „Przemocy w rodzinie”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6554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61BBC2-1DF6-4D06-9E18-5EB121A9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POTRZEBY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591A98-C1FA-42F3-B13E-427D8775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9309"/>
            <a:ext cx="8596668" cy="4642053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Siedziba Ośrodka spełniająca wymagania Ustawy z dnia 19 lipca 2019 r. o zapewnianiu dostępności osobom ze szczególnymi potrzebami, </a:t>
            </a:r>
          </a:p>
          <a:p>
            <a:pPr algn="just"/>
            <a:r>
              <a:rPr lang="pl-PL" dirty="0"/>
              <a:t>Archiwum zakładowe,</a:t>
            </a:r>
          </a:p>
          <a:p>
            <a:pPr marL="0" indent="0" algn="just">
              <a:buNone/>
            </a:pPr>
            <a:endParaRPr lang="pl-PL" dirty="0"/>
          </a:p>
          <a:p>
            <a:pPr algn="just"/>
            <a:r>
              <a:rPr lang="pl-PL" dirty="0"/>
              <a:t>Zabezpieczenie środków na realizacje zadania ponoszenia odpłatności za mieszkańców gminy skierowanych do Domu Pomocy Społecznej. </a:t>
            </a:r>
          </a:p>
          <a:p>
            <a:pPr marL="0" indent="0" algn="just">
              <a:buNone/>
            </a:pPr>
            <a:endParaRPr lang="pl-PL" dirty="0"/>
          </a:p>
          <a:p>
            <a:r>
              <a:rPr lang="pl-PL" dirty="0"/>
              <a:t>Utrzymanie usług opiekuńczych na co najmniej tym samym poziomie.</a:t>
            </a:r>
          </a:p>
          <a:p>
            <a:endParaRPr lang="pl-PL" dirty="0"/>
          </a:p>
          <a:p>
            <a:r>
              <a:rPr lang="pl-PL" dirty="0"/>
              <a:t>Środki na zatrudnienie specjalistów m.in. psychologa szczególnie na potrzeby działania Gminnego Zespołu interdyscyplinarnego.</a:t>
            </a:r>
          </a:p>
        </p:txBody>
      </p:sp>
    </p:spTree>
    <p:extLst>
      <p:ext uri="{BB962C8B-B14F-4D97-AF65-F5344CB8AC3E}">
        <p14:creationId xmlns:p14="http://schemas.microsoft.com/office/powerpoint/2010/main" val="2097757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08EC86-C2AA-4980-BFE0-7441CB8C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88" y="2452254"/>
            <a:ext cx="8596668" cy="1320800"/>
          </a:xfrm>
        </p:spPr>
        <p:txBody>
          <a:bodyPr/>
          <a:lstStyle/>
          <a:p>
            <a:pPr algn="ctr"/>
            <a:r>
              <a:rPr lang="pl-PL" dirty="0"/>
              <a:t>DZIĘKUJEMY…</a:t>
            </a:r>
          </a:p>
        </p:txBody>
      </p:sp>
    </p:spTree>
    <p:extLst>
      <p:ext uri="{BB962C8B-B14F-4D97-AF65-F5344CB8AC3E}">
        <p14:creationId xmlns:p14="http://schemas.microsoft.com/office/powerpoint/2010/main" val="165387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FA88A-FAF4-48CF-934A-729AD01C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REALIZOWANE ZADANIA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34706F-6826-4508-A3B7-7296BD062C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POMOC SPOŁECZNA</a:t>
            </a:r>
          </a:p>
          <a:p>
            <a:r>
              <a:rPr lang="pl-PL" dirty="0"/>
              <a:t>WSPIERANIE RODZINY</a:t>
            </a:r>
          </a:p>
          <a:p>
            <a:r>
              <a:rPr lang="pl-PL" dirty="0"/>
              <a:t>PRZECIWDZIAŁANIE PRZEMOCY W RODZINIE</a:t>
            </a:r>
          </a:p>
          <a:p>
            <a:r>
              <a:rPr lang="pl-PL" dirty="0"/>
              <a:t>DODATKI MIESZKANIOWE I ENERGETYCZNE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A9EF29-1383-413F-B2A2-9FF660E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566648" cy="3880773"/>
          </a:xfrm>
        </p:spPr>
        <p:txBody>
          <a:bodyPr/>
          <a:lstStyle/>
          <a:p>
            <a:r>
              <a:rPr lang="pl-PL" dirty="0"/>
              <a:t>ŚWIADCZENIA RODZINNE</a:t>
            </a:r>
          </a:p>
          <a:p>
            <a:r>
              <a:rPr lang="pl-PL" dirty="0"/>
              <a:t>FUNDUSZ ALIMENTACYJNY I POSTĘPOWANIE WOBEC DŁUŻNIKÓW ALIMENTACYJNYCH</a:t>
            </a:r>
          </a:p>
          <a:p>
            <a:r>
              <a:rPr lang="pl-PL" dirty="0"/>
              <a:t>ŚWIADCZENIA WYCHOWAWCZE</a:t>
            </a:r>
          </a:p>
          <a:p>
            <a:r>
              <a:rPr lang="pl-PL" dirty="0"/>
              <a:t>DOBRY START</a:t>
            </a:r>
          </a:p>
          <a:p>
            <a:r>
              <a:rPr lang="pl-PL" dirty="0"/>
              <a:t>KARTA DUŻEJ RODZINY</a:t>
            </a:r>
          </a:p>
          <a:p>
            <a:r>
              <a:rPr lang="pl-PL" dirty="0"/>
              <a:t>ZAŚWIADCZENIA „CZYSTE POWIETRZE”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359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638F2A-0A32-4210-A00D-7FABF7FB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52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POMOC SPOŁECZNA – Świadczenia finansowe</a:t>
            </a:r>
            <a:br>
              <a:rPr lang="pl-PL" dirty="0"/>
            </a:br>
            <a:endParaRPr lang="pl-PL" sz="20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D41EC9-6ED9-4DD8-9959-D8500E650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4558145"/>
            <a:ext cx="7914073" cy="169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Przyczyny spadku wydatków na świadczenia pieniężne:</a:t>
            </a:r>
          </a:p>
          <a:p>
            <a:r>
              <a:rPr lang="pl-PL" sz="1600" dirty="0"/>
              <a:t>Niskie kryterium dochodowe 528 zł/os. i 701 zł/os.</a:t>
            </a:r>
          </a:p>
          <a:p>
            <a:r>
              <a:rPr lang="pl-PL" sz="1600" dirty="0"/>
              <a:t>Wzrost płacy minimalnej,</a:t>
            </a:r>
          </a:p>
          <a:p>
            <a:r>
              <a:rPr lang="pl-PL" sz="1600" dirty="0"/>
              <a:t>Dobra sytuacja na rynku pracy,</a:t>
            </a: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54A9016D-7210-43CA-9137-EB4795202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725025"/>
              </p:ext>
            </p:extLst>
          </p:nvPr>
        </p:nvGraphicFramePr>
        <p:xfrm>
          <a:off x="675745" y="1552839"/>
          <a:ext cx="8165638" cy="281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437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0ED0EA8A-8A30-4CC0-A0F0-F97B7EC92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86121"/>
              </p:ext>
            </p:extLst>
          </p:nvPr>
        </p:nvGraphicFramePr>
        <p:xfrm>
          <a:off x="677861" y="1283369"/>
          <a:ext cx="9560647" cy="408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CC8D497B-2B4A-4E0B-B8BD-D2B48765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2" y="609600"/>
            <a:ext cx="9396579" cy="67376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POMOC SPOŁECZNA – Świadczenia niefinansowe</a:t>
            </a:r>
            <a:br>
              <a:rPr lang="pl-PL" dirty="0"/>
            </a:br>
            <a:endParaRPr lang="pl-PL" sz="2000" dirty="0"/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A0396B8E-D9C0-4AE4-BD71-24A726F920B7}"/>
              </a:ext>
            </a:extLst>
          </p:cNvPr>
          <p:cNvSpPr txBox="1">
            <a:spLocks/>
          </p:cNvSpPr>
          <p:nvPr/>
        </p:nvSpPr>
        <p:spPr>
          <a:xfrm>
            <a:off x="675745" y="5369718"/>
            <a:ext cx="7914073" cy="8786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1600" dirty="0"/>
              <a:t>Przyczyny wzrostu wydatków na świadczenia niepieniężne:</a:t>
            </a:r>
          </a:p>
          <a:p>
            <a:r>
              <a:rPr lang="pl-PL" sz="1600" dirty="0"/>
              <a:t>Starzenie się społeczeństwa, rodziny jednopokoleniowe,</a:t>
            </a:r>
          </a:p>
          <a:p>
            <a:r>
              <a:rPr lang="pl-PL" sz="1600" dirty="0"/>
              <a:t>Większy nacisk na opiekę i wsparcie osób niesamodzielnych,</a:t>
            </a:r>
          </a:p>
        </p:txBody>
      </p:sp>
    </p:spTree>
    <p:extLst>
      <p:ext uri="{BB962C8B-B14F-4D97-AF65-F5344CB8AC3E}">
        <p14:creationId xmlns:p14="http://schemas.microsoft.com/office/powerpoint/2010/main" val="115089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0D18E-46F4-4262-B71B-2FD1205B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Wspieranie rodziny: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77F125-C6F8-4B63-BA3D-CB383A289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3383"/>
            <a:ext cx="8596668" cy="4267980"/>
          </a:xfrm>
        </p:spPr>
        <p:txBody>
          <a:bodyPr/>
          <a:lstStyle/>
          <a:p>
            <a:endParaRPr lang="pl-PL" dirty="0"/>
          </a:p>
          <a:p>
            <a:pPr algn="just"/>
            <a:r>
              <a:rPr lang="pl-PL" dirty="0"/>
              <a:t>Realizacja zadań na podstawie Ustawy o wspieraniu rodziny i systemie pieczy zastępczej jest realizowana poprzez pracę asystenta rodziny oraz pracowników socjalnych.</a:t>
            </a:r>
          </a:p>
          <a:p>
            <a:r>
              <a:rPr lang="pl-PL" dirty="0"/>
              <a:t>W 2021 r. pomocą asystenta objęto 8 rodzin.</a:t>
            </a:r>
          </a:p>
          <a:p>
            <a:r>
              <a:rPr lang="pl-PL" dirty="0"/>
              <a:t>W 2021 r. w pieczy zastępczej z terenu gminy przebywało 11 dzieci, za które Gmina poniosła odpłatność w łącznej kwocie 170 446,57zł.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Żywność POPŻ  - kompletowanie dokumentacji osób skierowanych do odbioru żywności w ramach POPŻ oraz jej wydawanie – w 2021 roku skorzystało 205 os. z terenu Gminy.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846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44E2A-2CF0-4A7B-B7CB-547715A2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5127"/>
          </a:xfrm>
        </p:spPr>
        <p:txBody>
          <a:bodyPr/>
          <a:lstStyle/>
          <a:p>
            <a:r>
              <a:rPr lang="pl-PL" dirty="0"/>
              <a:t>Przeciwdziałanie przemocy w rodzinie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1EC897-BDA5-4564-998D-16436A561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6400"/>
            <a:ext cx="8596668" cy="4973781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Realizacja zadań w oparciu o ustawę o przeciwdziałaniu przemocy w rodzinie oraz Gminny program przeciwdziałania przemocy realizowana jest przez Zespół Interdyscyplinarny, którego obsługę zapewnia Gminny Ośrodek Pomocy Społecznej w Lisewie w ramach własnego budżetu.</a:t>
            </a:r>
          </a:p>
          <a:p>
            <a:pPr marL="0" indent="0" algn="just">
              <a:buNone/>
            </a:pPr>
            <a:endParaRPr lang="pl-PL" dirty="0"/>
          </a:p>
          <a:p>
            <a:pPr algn="just"/>
            <a:r>
              <a:rPr lang="pl-PL" dirty="0"/>
              <a:t>Do Zespołu Interdyscyplinarnego wpłynęło 16 Formularzy „Niebieska Karta”, wszczynających procedurę z czego:</a:t>
            </a:r>
          </a:p>
          <a:p>
            <a:pPr algn="just"/>
            <a:r>
              <a:rPr lang="pl-PL" dirty="0"/>
              <a:t>GOPS – 4 procedury</a:t>
            </a:r>
          </a:p>
          <a:p>
            <a:pPr algn="just"/>
            <a:r>
              <a:rPr lang="pl-PL" dirty="0"/>
              <a:t>Policja – 11 procedur</a:t>
            </a:r>
          </a:p>
          <a:p>
            <a:pPr algn="just"/>
            <a:r>
              <a:rPr lang="pl-PL" dirty="0"/>
              <a:t>Szkoła – 1 procedura</a:t>
            </a:r>
          </a:p>
          <a:p>
            <a:pPr marL="0" indent="0" algn="just">
              <a:buNone/>
            </a:pPr>
            <a:r>
              <a:rPr lang="pl-PL" dirty="0"/>
              <a:t>Na koniec roku 2021 r. 8 procedur zostało zakończonych:</a:t>
            </a:r>
          </a:p>
          <a:p>
            <a:pPr marL="0" indent="0" algn="just">
              <a:buNone/>
            </a:pPr>
            <a:r>
              <a:rPr lang="pl-PL" dirty="0"/>
              <a:t>- z uwagi na ustanie przemocy w rodzinie – 6</a:t>
            </a:r>
          </a:p>
          <a:p>
            <a:pPr marL="0" indent="0" algn="just">
              <a:buNone/>
            </a:pPr>
            <a:r>
              <a:rPr lang="pl-PL" dirty="0"/>
              <a:t>- z uwagi na brak zasadności podejmowania działań - 2</a:t>
            </a:r>
          </a:p>
        </p:txBody>
      </p:sp>
    </p:spTree>
    <p:extLst>
      <p:ext uri="{BB962C8B-B14F-4D97-AF65-F5344CB8AC3E}">
        <p14:creationId xmlns:p14="http://schemas.microsoft.com/office/powerpoint/2010/main" val="83194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9B85B-7847-4E87-ABDE-FD92EBD4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8255"/>
          </a:xfrm>
        </p:spPr>
        <p:txBody>
          <a:bodyPr/>
          <a:lstStyle/>
          <a:p>
            <a:r>
              <a:rPr lang="pl-PL" dirty="0"/>
              <a:t>Dodatki mieszkaniowe i energetyczne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587469-6638-4462-9813-454081C3B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Zadania wynikające z ustawy o dodatkach mieszkaniowych i prawa energetycznego realizowane są przez pracowników socjalnych.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Dodatki mieszkaniowe są świadczeniem pieniężnym służącym pomocy w dopłatach do czynszu.</a:t>
            </a:r>
          </a:p>
          <a:p>
            <a:endParaRPr lang="pl-PL" dirty="0"/>
          </a:p>
          <a:p>
            <a:r>
              <a:rPr lang="pl-PL"/>
              <a:t>W 2021 </a:t>
            </a:r>
            <a:r>
              <a:rPr lang="pl-PL" dirty="0"/>
              <a:t>r. z dodatków mieszkaniowych skorzystało 13 rodzin na łączną kwotę 18 712,00 zł (środki własne).</a:t>
            </a:r>
          </a:p>
          <a:p>
            <a:endParaRPr lang="pl-PL" dirty="0"/>
          </a:p>
          <a:p>
            <a:r>
              <a:rPr lang="pl-PL" dirty="0"/>
              <a:t>Z dodatku energetycznego skorzystały 3 rodziny na łączną kwotę 474,00 zł (dotacja).</a:t>
            </a:r>
          </a:p>
        </p:txBody>
      </p:sp>
    </p:spTree>
    <p:extLst>
      <p:ext uri="{BB962C8B-B14F-4D97-AF65-F5344CB8AC3E}">
        <p14:creationId xmlns:p14="http://schemas.microsoft.com/office/powerpoint/2010/main" val="359551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7ADDE-3F6F-458E-B0B4-F63B1B90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9939" cy="803564"/>
          </a:xfrm>
        </p:spPr>
        <p:txBody>
          <a:bodyPr>
            <a:noAutofit/>
          </a:bodyPr>
          <a:lstStyle/>
          <a:p>
            <a:r>
              <a:rPr lang="pl-PL" dirty="0"/>
              <a:t>Świadczenia rodzinne i fundusz alimentacyjny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BAD2D98-8D7A-4F32-A556-252636392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717168"/>
              </p:ext>
            </p:extLst>
          </p:nvPr>
        </p:nvGraphicFramePr>
        <p:xfrm>
          <a:off x="677690" y="1274618"/>
          <a:ext cx="8596312" cy="358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zawartości 5">
            <a:extLst>
              <a:ext uri="{FF2B5EF4-FFF2-40B4-BE49-F238E27FC236}">
                <a16:creationId xmlns:a16="http://schemas.microsoft.com/office/drawing/2014/main" id="{9A034149-78EF-4EE8-B483-78A96442C970}"/>
              </a:ext>
            </a:extLst>
          </p:cNvPr>
          <p:cNvSpPr txBox="1">
            <a:spLocks/>
          </p:cNvSpPr>
          <p:nvPr/>
        </p:nvSpPr>
        <p:spPr>
          <a:xfrm>
            <a:off x="677334" y="4862945"/>
            <a:ext cx="8771466" cy="138545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1600" dirty="0"/>
              <a:t>Przyczyny spadku wydatków na świadczenia rodzinne:</a:t>
            </a:r>
          </a:p>
          <a:p>
            <a:r>
              <a:rPr lang="pl-PL" sz="1600" dirty="0"/>
              <a:t>Niskie kryterium dochodowe – 674 zł/os. i 764 zł/os.</a:t>
            </a:r>
          </a:p>
          <a:p>
            <a:r>
              <a:rPr lang="pl-PL" sz="1600" dirty="0"/>
              <a:t>Wzrost płacy minimalnej,</a:t>
            </a:r>
          </a:p>
          <a:p>
            <a:r>
              <a:rPr lang="pl-PL" sz="1600" dirty="0"/>
              <a:t>Dobra sytuacja na rynku pracy, emigracja</a:t>
            </a:r>
          </a:p>
          <a:p>
            <a:pPr marL="0" indent="0"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67228175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3893</TotalTime>
  <Words>1194</Words>
  <Application>Microsoft Office PowerPoint</Application>
  <PresentationFormat>Panoramiczny</PresentationFormat>
  <Paragraphs>144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Faseta</vt:lpstr>
      <vt:lpstr>Sprawozdanie z działalności Gminnego Ośrodka Pomocy Społecznej w Lisewie</vt:lpstr>
      <vt:lpstr>Organizacja i budżet Ośrodka</vt:lpstr>
      <vt:lpstr>REALIZOWANE ZADANIA</vt:lpstr>
      <vt:lpstr>POMOC SPOŁECZNA – Świadczenia finansowe </vt:lpstr>
      <vt:lpstr>POMOC SPOŁECZNA – Świadczenia niefinansowe </vt:lpstr>
      <vt:lpstr>Wspieranie rodziny:</vt:lpstr>
      <vt:lpstr>Przeciwdziałanie przemocy w rodzinie</vt:lpstr>
      <vt:lpstr>Dodatki mieszkaniowe i energetyczne</vt:lpstr>
      <vt:lpstr>Świadczenia rodzinne i fundusz alimentacyjny</vt:lpstr>
      <vt:lpstr>Działania wobec dłużników alimentacyjnych  </vt:lpstr>
      <vt:lpstr>Świadczenia wychowawcze 500+</vt:lpstr>
      <vt:lpstr>Świadczenia Dobry start 300+</vt:lpstr>
      <vt:lpstr>Działania dodatkowe:</vt:lpstr>
      <vt:lpstr>Konkurs „W moim domu bez przemocy” </vt:lpstr>
      <vt:lpstr>Prezentacja programu PowerPoint</vt:lpstr>
      <vt:lpstr>„Stroiki dla samotnych”</vt:lpstr>
      <vt:lpstr>Prezentacja programu PowerPoint</vt:lpstr>
      <vt:lpstr>Dzieci otrzymały pięknie przygotowane dyplomy oraz słodycze ponieważ: „WARTO POMAGAĆ” </vt:lpstr>
      <vt:lpstr>Pozostałe zadania:</vt:lpstr>
      <vt:lpstr>      „Jeśli chcesz rozśmieszyć Boga, opowiedz mu o twoich planach na przyszłość”          - Woody Allen - </vt:lpstr>
      <vt:lpstr>Jak się zmieniamy:</vt:lpstr>
      <vt:lpstr>Plany 2022</vt:lpstr>
      <vt:lpstr>POTRZEBY</vt:lpstr>
      <vt:lpstr>DZIĘKUJEMY…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Gminnego Ośrodka Pomocy Społecznej w Lisewie</dc:title>
  <dc:creator>M.Kowal</dc:creator>
  <cp:lastModifiedBy>M.Kowal</cp:lastModifiedBy>
  <cp:revision>171</cp:revision>
  <cp:lastPrinted>2021-03-15T09:16:38Z</cp:lastPrinted>
  <dcterms:created xsi:type="dcterms:W3CDTF">2020-01-29T07:27:16Z</dcterms:created>
  <dcterms:modified xsi:type="dcterms:W3CDTF">2022-06-07T05:18:20Z</dcterms:modified>
</cp:coreProperties>
</file>