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69" r:id="rId16"/>
    <p:sldId id="270" r:id="rId17"/>
    <p:sldId id="272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4" r:id="rId26"/>
    <p:sldId id="292" r:id="rId27"/>
    <p:sldId id="285" r:id="rId28"/>
    <p:sldId id="286" r:id="rId29"/>
    <p:sldId id="287" r:id="rId30"/>
    <p:sldId id="288" r:id="rId31"/>
    <p:sldId id="290" r:id="rId32"/>
    <p:sldId id="289" r:id="rId33"/>
    <p:sldId id="293" r:id="rId34"/>
    <p:sldId id="294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17-4680-AC12-DB0469054F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17-4680-AC12-DB0469054F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17-4680-AC12-DB0469054F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17-4680-AC12-DB0469054F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17-4680-AC12-DB0469054F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117-4680-AC12-DB0469054F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117-4680-AC12-DB0469054F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117-4680-AC12-DB0469054F5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Arkusz1!$A$2:$A$9</c:f>
              <c:strCache>
                <c:ptCount val="8"/>
                <c:pt idx="0">
                  <c:v>do 5 lat</c:v>
                </c:pt>
                <c:pt idx="1">
                  <c:v>6-12 lat</c:v>
                </c:pt>
                <c:pt idx="2">
                  <c:v>13-15 lat</c:v>
                </c:pt>
                <c:pt idx="3">
                  <c:v>16-19 lat</c:v>
                </c:pt>
                <c:pt idx="4">
                  <c:v>20-24 lat</c:v>
                </c:pt>
                <c:pt idx="5">
                  <c:v>25-44 lat</c:v>
                </c:pt>
                <c:pt idx="6">
                  <c:v>45-60 lat</c:v>
                </c:pt>
                <c:pt idx="7">
                  <c:v>powyżej 60 lat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28</c:v>
                </c:pt>
                <c:pt idx="1">
                  <c:v>101</c:v>
                </c:pt>
                <c:pt idx="2">
                  <c:v>89</c:v>
                </c:pt>
                <c:pt idx="3">
                  <c:v>92</c:v>
                </c:pt>
                <c:pt idx="4">
                  <c:v>59</c:v>
                </c:pt>
                <c:pt idx="5">
                  <c:v>89</c:v>
                </c:pt>
                <c:pt idx="6">
                  <c:v>98</c:v>
                </c:pt>
                <c:pt idx="7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1-4C65-BA73-196906E501E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9C-4884-91D0-CB01142717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9C-4884-91D0-CB01142717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9C-4884-91D0-CB011427179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osoby uczące się</c:v>
                </c:pt>
                <c:pt idx="1">
                  <c:v>osoby pracujące</c:v>
                </c:pt>
                <c:pt idx="2">
                  <c:v>pozostalo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3"/>
                <c:pt idx="0">
                  <c:v>309</c:v>
                </c:pt>
                <c:pt idx="1">
                  <c:v>239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3-40F1-8301-C7E9891C0F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06589058191471"/>
          <c:y val="0.37068487779139531"/>
          <c:w val="0.15906984297452209"/>
          <c:h val="0.281533875211680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58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88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79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58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07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81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8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06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83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19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70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24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78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01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3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2CEB-0211-4A65-82F2-777FA1A2816D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7041A0-031F-4161-BB90-68EC9F3761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64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82A8D-E684-B1FA-28AA-DDC8B777F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1164289"/>
          </a:xfrm>
        </p:spPr>
        <p:txBody>
          <a:bodyPr/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Sprawozdanie merytoryczne z działalności Gminnej Biblioteki Publicznej w Lisewie za rok 2021</a:t>
            </a:r>
          </a:p>
        </p:txBody>
      </p:sp>
    </p:spTree>
    <p:extLst>
      <p:ext uri="{BB962C8B-B14F-4D97-AF65-F5344CB8AC3E}">
        <p14:creationId xmlns:p14="http://schemas.microsoft.com/office/powerpoint/2010/main" val="116189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045F53-56D6-F90B-8657-05CDF163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Usługi i korzystanie z biblioteki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7D1418-076E-65EF-A387-59560D8A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160589"/>
            <a:ext cx="10027227" cy="3880773"/>
          </a:xfrm>
        </p:spPr>
        <p:txBody>
          <a:bodyPr>
            <a:normAutofit/>
          </a:bodyPr>
          <a:lstStyle/>
          <a:p>
            <a:r>
              <a:rPr lang="pl-PL" sz="2800" dirty="0"/>
              <a:t>Liczba odwiedzin fizycznych – 12 849</a:t>
            </a:r>
          </a:p>
          <a:p>
            <a:r>
              <a:rPr lang="pl-PL" sz="2800" dirty="0"/>
              <a:t>Liczba wypożyczeń na zewnątrz – 11 862</a:t>
            </a:r>
          </a:p>
          <a:p>
            <a:r>
              <a:rPr lang="pl-PL" sz="2800" dirty="0"/>
              <a:t>Liczba egzemplarzy udostępnionych na miejscu – 202</a:t>
            </a:r>
          </a:p>
          <a:p>
            <a:r>
              <a:rPr lang="pl-PL" sz="2800" dirty="0"/>
              <a:t>Liczba uczestników imprez organizowanych przez bibliotekę – 1 256</a:t>
            </a:r>
          </a:p>
          <a:p>
            <a:r>
              <a:rPr lang="pl-PL" sz="2800" dirty="0"/>
              <a:t>Lekcje biblioteczne</a:t>
            </a:r>
          </a:p>
          <a:p>
            <a:r>
              <a:rPr lang="pl-PL" sz="2800" dirty="0"/>
              <a:t>Zajęcia dla przedszkolaków</a:t>
            </a:r>
          </a:p>
        </p:txBody>
      </p:sp>
    </p:spTree>
    <p:extLst>
      <p:ext uri="{BB962C8B-B14F-4D97-AF65-F5344CB8AC3E}">
        <p14:creationId xmlns:p14="http://schemas.microsoft.com/office/powerpoint/2010/main" val="144190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76248-9A36-2E19-8648-A2E61809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Pracownicy Biblioteki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DB5629-2184-B7BE-79D5-951C37B5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66766" cy="3880773"/>
          </a:xfrm>
        </p:spPr>
        <p:txBody>
          <a:bodyPr>
            <a:normAutofit/>
          </a:bodyPr>
          <a:lstStyle/>
          <a:p>
            <a:r>
              <a:rPr lang="pl-PL" sz="2400" dirty="0"/>
              <a:t>Liczba pracowników- 4</a:t>
            </a:r>
          </a:p>
          <a:p>
            <a:r>
              <a:rPr lang="pl-PL" sz="2400" dirty="0"/>
              <a:t>Liczba w przeliczeniu na etaty – 3,13</a:t>
            </a:r>
          </a:p>
          <a:p>
            <a:r>
              <a:rPr lang="pl-PL" sz="2400" dirty="0"/>
              <a:t>Liczba pracowników na stanowisku bibliotekarz- 2</a:t>
            </a:r>
          </a:p>
          <a:p>
            <a:r>
              <a:rPr lang="pl-PL" sz="2400" dirty="0"/>
              <a:t>Liczba pracowników na stanowisku animator kultury – 1</a:t>
            </a:r>
          </a:p>
          <a:p>
            <a:r>
              <a:rPr lang="pl-PL" sz="2400" dirty="0"/>
              <a:t>Liczba pracowników na stanowisku księgowa – 1 ( 1/8 etatu)</a:t>
            </a:r>
          </a:p>
        </p:txBody>
      </p:sp>
    </p:spTree>
    <p:extLst>
      <p:ext uri="{BB962C8B-B14F-4D97-AF65-F5344CB8AC3E}">
        <p14:creationId xmlns:p14="http://schemas.microsoft.com/office/powerpoint/2010/main" val="129175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368A8-06A6-C62E-54E1-C0CDB0A0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Finanse biblioteki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6972ED-500E-D5C0-1256-0128699B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65430" cy="3880773"/>
          </a:xfrm>
        </p:spPr>
        <p:txBody>
          <a:bodyPr>
            <a:normAutofit/>
          </a:bodyPr>
          <a:lstStyle/>
          <a:p>
            <a:r>
              <a:rPr lang="pl-PL" sz="2000" dirty="0"/>
              <a:t>Dotacje od Organizatora (Gmina Lisewo) – 254 787,60 zł</a:t>
            </a:r>
          </a:p>
          <a:p>
            <a:r>
              <a:rPr lang="pl-PL" sz="2000" dirty="0"/>
              <a:t>Dotacje z Projektów – 33 637,00 zł</a:t>
            </a:r>
          </a:p>
          <a:p>
            <a:r>
              <a:rPr lang="pl-PL" sz="2000" dirty="0"/>
              <a:t>Wynagrodzenia, pochodne od wynagrodzeń i świadczenia – 198 603,58 zł</a:t>
            </a:r>
          </a:p>
          <a:p>
            <a:r>
              <a:rPr lang="pl-PL" sz="2000" dirty="0"/>
              <a:t>Zakup zbiorów bibliotecznych – 21 008,00 zł</a:t>
            </a:r>
          </a:p>
          <a:p>
            <a:r>
              <a:rPr lang="pl-PL" sz="2000" dirty="0"/>
              <a:t>Zużycie materiałów – 19 481,54 zł</a:t>
            </a:r>
          </a:p>
          <a:p>
            <a:r>
              <a:rPr lang="pl-PL" sz="2000" dirty="0"/>
              <a:t>Zakup usług obcych – 32 372,74 zł</a:t>
            </a:r>
          </a:p>
          <a:p>
            <a:r>
              <a:rPr lang="pl-PL" sz="2000" dirty="0"/>
              <a:t>Pozostałe koszty i energia – 3 099,63 zł</a:t>
            </a:r>
          </a:p>
        </p:txBody>
      </p:sp>
    </p:spTree>
    <p:extLst>
      <p:ext uri="{BB962C8B-B14F-4D97-AF65-F5344CB8AC3E}">
        <p14:creationId xmlns:p14="http://schemas.microsoft.com/office/powerpoint/2010/main" val="251897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68CE-A3A7-8558-92AB-FB36C196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Wskaźniki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A8BAE8-AF3E-86C3-E31D-322F59A5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27775" cy="3880773"/>
          </a:xfrm>
        </p:spPr>
        <p:txBody>
          <a:bodyPr>
            <a:noAutofit/>
          </a:bodyPr>
          <a:lstStyle/>
          <a:p>
            <a:r>
              <a:rPr lang="pl-PL" sz="2400" dirty="0"/>
              <a:t>Liczba zbiorów na 1000 mieszkańców – 6 713</a:t>
            </a:r>
          </a:p>
          <a:p>
            <a:r>
              <a:rPr lang="pl-PL" sz="2400" dirty="0"/>
              <a:t>Liczba tytułów czasopism na 1000 mieszkańców – 0,19</a:t>
            </a:r>
          </a:p>
          <a:p>
            <a:r>
              <a:rPr lang="pl-PL" sz="2400" dirty="0"/>
              <a:t>Księgozbiór powiększał się w 2021r. o 703 vol</a:t>
            </a:r>
          </a:p>
          <a:p>
            <a:r>
              <a:rPr lang="pl-PL" sz="2400" dirty="0"/>
              <a:t>Ubytki w 0,00%</a:t>
            </a:r>
          </a:p>
          <a:p>
            <a:r>
              <a:rPr lang="pl-PL" sz="2400" dirty="0"/>
              <a:t>Wypożyczenia w przeliczeniu na mieszkańca – 2,3%</a:t>
            </a:r>
          </a:p>
          <a:p>
            <a:r>
              <a:rPr lang="pl-PL" sz="2400" dirty="0"/>
              <a:t>Odwiedziny w bibliotece w przeliczeniu na mieszkańca – 2,5%</a:t>
            </a:r>
          </a:p>
          <a:p>
            <a:r>
              <a:rPr lang="pl-PL" sz="2400" dirty="0"/>
              <a:t>Procent populacji objęty usługami – 13%</a:t>
            </a:r>
          </a:p>
          <a:p>
            <a:r>
              <a:rPr lang="pl-PL" sz="2400" dirty="0"/>
              <a:t>Procent budżetu biblioteki z pozyskiwanych grantów – 11,7 %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062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C3419-7924-6DC4-8531-970A6F6A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6419"/>
            <a:ext cx="8596668" cy="5604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Biblioteka samodzielnie i we współpracy z innymi podmiotami i osobami, prowadziła liczne zajęcia rozwijające umiejętności i integrujące lokalną społeczność,  w tym:</a:t>
            </a:r>
          </a:p>
          <a:p>
            <a:pPr marL="0" indent="0" algn="ctr">
              <a:buNone/>
            </a:pPr>
            <a:endParaRPr lang="pl-PL" sz="2000" dirty="0"/>
          </a:p>
          <a:p>
            <a:r>
              <a:rPr lang="pl-PL" sz="2000" dirty="0"/>
              <a:t>Organizacja ferii zimowych,</a:t>
            </a:r>
          </a:p>
          <a:p>
            <a:r>
              <a:rPr lang="pl-PL" sz="2000" dirty="0"/>
              <a:t>Święto Niepodległości,</a:t>
            </a:r>
          </a:p>
          <a:p>
            <a:r>
              <a:rPr lang="pl-PL" sz="2000" dirty="0"/>
              <a:t>Wyjazdy do teatru, kina, na basen,</a:t>
            </a:r>
          </a:p>
          <a:p>
            <a:r>
              <a:rPr lang="pl-PL" sz="2000" dirty="0"/>
              <a:t>Zajęcia ekologiczne,</a:t>
            </a:r>
          </a:p>
          <a:p>
            <a:r>
              <a:rPr lang="pl-PL" sz="2000" dirty="0"/>
              <a:t>Warsztaty gry na instrumentach,</a:t>
            </a:r>
          </a:p>
          <a:p>
            <a:r>
              <a:rPr lang="pl-PL" sz="2000" dirty="0"/>
              <a:t>Międzynarodowy Dzień Postaci z Bajek</a:t>
            </a:r>
          </a:p>
          <a:p>
            <a:r>
              <a:rPr lang="pl-PL" sz="2000" dirty="0"/>
              <a:t>Szkolenia dla dzieci i młodzieży „Edukacja Online”</a:t>
            </a:r>
          </a:p>
          <a:p>
            <a:endParaRPr lang="pl-PL" sz="20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021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474D1B-B052-863A-7606-BC9EA930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Finał Wielkiej Orkiestry Świątecznej Pomocy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F08957EB-B027-8398-A21A-438233128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9" y="2010299"/>
            <a:ext cx="3599226" cy="4629704"/>
          </a:xfrm>
        </p:spPr>
      </p:pic>
    </p:spTree>
    <p:extLst>
      <p:ext uri="{BB962C8B-B14F-4D97-AF65-F5344CB8AC3E}">
        <p14:creationId xmlns:p14="http://schemas.microsoft.com/office/powerpoint/2010/main" val="3209968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9830F-B43F-A312-120B-35F0F104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Jarmark Bożonarodzeniowy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43BFD2-D7E5-95C7-00A0-3381AB48E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7" y="1578697"/>
            <a:ext cx="4725361" cy="354402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9E4749-C077-E022-2680-643E985A2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58" y="2452255"/>
            <a:ext cx="51349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7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196A4-E03D-EB3E-1689-2F2B5779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Rajd rowerowy</a:t>
            </a:r>
            <a:br>
              <a:rPr lang="pl-PL" sz="4000" dirty="0"/>
            </a:br>
            <a:r>
              <a:rPr lang="pl-PL" sz="4000" dirty="0"/>
              <a:t>„Odjazdowy Bibliotekarz”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328A82F-CBAD-E28B-85D7-8326EF7FC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8" y="2291644"/>
            <a:ext cx="5866932" cy="382731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5E5F70D-6965-75D8-FBA0-38E3BFA27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64" y="2291644"/>
            <a:ext cx="5275675" cy="39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2053F-64A7-DFC7-A136-7F236AD4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Przedwakacyjne spotkanie z policjantem</a:t>
            </a:r>
            <a:br>
              <a:rPr lang="pl-PL" dirty="0"/>
            </a:br>
            <a:r>
              <a:rPr lang="pl-PL" dirty="0"/>
              <a:t>„bezpieczne wakacje”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A99AFD5-72C9-FB7E-06EC-C3050ABFE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197"/>
            <a:ext cx="5822155" cy="388143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0FC3EA4-F6F0-C812-5A25-F6A091067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0197"/>
            <a:ext cx="582215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2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F8288F-81D4-FE6E-B5DE-F93C1C52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Rejs statkiem po Wiśle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C15017-DA1E-C3FB-6D13-53758801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0" y="1488282"/>
            <a:ext cx="6114346" cy="343932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6A0ACC8-DAF0-2085-EB32-E2A52973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9" y="3002972"/>
            <a:ext cx="6573342" cy="36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912CB-DCFA-0953-C0DD-D032AD28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026" y="1180730"/>
            <a:ext cx="9596761" cy="529538"/>
          </a:xfrm>
        </p:spPr>
        <p:txBody>
          <a:bodyPr/>
          <a:lstStyle/>
          <a:p>
            <a:pPr algn="ctr"/>
            <a:r>
              <a:rPr lang="pl-PL" sz="4000" dirty="0"/>
              <a:t>PODSTAWOWE DANE O BIBLIOTECE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FD4228-1A6A-5040-93A3-4C4417231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556769"/>
            <a:ext cx="7766936" cy="2590964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Organizator – Gmina Lisewo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Biblioteka jest samodzielną instytucją kultury o statusie biblioteki gminy wiejskiej. Prowadzi działalność ponadlokalną.</a:t>
            </a:r>
          </a:p>
        </p:txBody>
      </p:sp>
    </p:spTree>
    <p:extLst>
      <p:ext uri="{BB962C8B-B14F-4D97-AF65-F5344CB8AC3E}">
        <p14:creationId xmlns:p14="http://schemas.microsoft.com/office/powerpoint/2010/main" val="130786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CAD3F-C376-4508-AB95-3D4AF5F7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Dzień dziecka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9D12C8-0928-82C1-4DC3-725F41C25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18" y="834736"/>
            <a:ext cx="4060248" cy="5413664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6137C3CD-D04A-3FB5-90D2-0F5740C78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77374"/>
            <a:ext cx="6351695" cy="4234464"/>
          </a:xfrm>
        </p:spPr>
      </p:pic>
    </p:spTree>
    <p:extLst>
      <p:ext uri="{BB962C8B-B14F-4D97-AF65-F5344CB8AC3E}">
        <p14:creationId xmlns:p14="http://schemas.microsoft.com/office/powerpoint/2010/main" val="339131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37A0D0-20BB-F90D-9C6E-AC9AED55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z robotyki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7C39AFF-26EC-BB76-CD2C-374E45944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71" y="747424"/>
            <a:ext cx="4355829" cy="580777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9D0D6B-EF91-94B0-0BE3-740359475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29" y="1485900"/>
            <a:ext cx="4023479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FA0C4-A6C4-37D9-AA88-95D414DC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Zajęcia dla </a:t>
            </a:r>
            <a:r>
              <a:rPr lang="pl-PL" dirty="0" err="1"/>
              <a:t>cheerleaderek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526D200-C12B-14CB-41DB-E1C7C1CDF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3" y="1797628"/>
            <a:ext cx="8838209" cy="4296352"/>
          </a:xfrm>
        </p:spPr>
      </p:pic>
    </p:spTree>
    <p:extLst>
      <p:ext uri="{BB962C8B-B14F-4D97-AF65-F5344CB8AC3E}">
        <p14:creationId xmlns:p14="http://schemas.microsoft.com/office/powerpoint/2010/main" val="382195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C05C2C-D8EF-DD22-7065-D2BAAB2F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„Mała książka wielki człowiek”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29C0F4-C212-EA88-2553-437FD813C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86" y="1744952"/>
            <a:ext cx="6871241" cy="4580828"/>
          </a:xfrm>
        </p:spPr>
      </p:pic>
    </p:spTree>
    <p:extLst>
      <p:ext uri="{BB962C8B-B14F-4D97-AF65-F5344CB8AC3E}">
        <p14:creationId xmlns:p14="http://schemas.microsoft.com/office/powerpoint/2010/main" val="2761947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CF00A-C4A1-E3C4-D7A9-9C9D5A9B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Kreatywne czwartki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7A95529-9829-79D7-FFDF-FB8205EC7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" y="1454008"/>
            <a:ext cx="5986647" cy="2910176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B330B31-826D-4089-3DBD-017810F3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2566555"/>
            <a:ext cx="6437168" cy="4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3E575-44A6-35C7-E306-9DD8740E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Zajęcia z jogi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4230273-0B8C-24C2-9C6E-1164E311C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" y="1451784"/>
            <a:ext cx="6061078" cy="3412316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E3947964-1B0B-4819-4307-EEE1528A9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44" y="3304161"/>
            <a:ext cx="6312456" cy="3553839"/>
          </a:xfrm>
        </p:spPr>
      </p:pic>
    </p:spTree>
    <p:extLst>
      <p:ext uri="{BB962C8B-B14F-4D97-AF65-F5344CB8AC3E}">
        <p14:creationId xmlns:p14="http://schemas.microsoft.com/office/powerpoint/2010/main" val="413107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E931E-A124-4E54-CE28-430275EA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Turniej Sołectw w Piłce siatkowej w Kornatowie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AB5841E-ED59-CEF8-28E0-83CE23CF3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" y="1930400"/>
            <a:ext cx="5822155" cy="388143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41B6784-1682-7F07-0ED4-EE85CEDB0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45" y="2483427"/>
            <a:ext cx="6031923" cy="40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2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2EC7E-FCD1-C84C-4581-0BAC6EE7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Zajęcia kulinarne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BC7DCF8-4919-881A-1D40-EA7FD36EB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41" y="1609869"/>
            <a:ext cx="7297268" cy="4864846"/>
          </a:xfrm>
        </p:spPr>
      </p:pic>
    </p:spTree>
    <p:extLst>
      <p:ext uri="{BB962C8B-B14F-4D97-AF65-F5344CB8AC3E}">
        <p14:creationId xmlns:p14="http://schemas.microsoft.com/office/powerpoint/2010/main" val="2351302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39B91D-6E21-4192-6ECA-37865820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Otwarcie Jordanek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F6F160D-B357-4A2C-0705-337B4AB6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" y="1321956"/>
            <a:ext cx="5125568" cy="3417046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F6FA4A8-3F5B-6074-C488-40A817159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-22512"/>
            <a:ext cx="4876800" cy="3251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110C1F-ECCE-2A64-88E8-BD182571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6" y="2223654"/>
            <a:ext cx="3041974" cy="45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5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C0BEF-ACE2-AC63-89A5-070E9E03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Kurs obsługi komputera i popularnych programów dla dorosłych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85F41EC-D6EA-DD0F-C5B1-02DA22691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41" y="1930400"/>
            <a:ext cx="6497168" cy="4331446"/>
          </a:xfrm>
        </p:spPr>
      </p:pic>
    </p:spTree>
    <p:extLst>
      <p:ext uri="{BB962C8B-B14F-4D97-AF65-F5344CB8AC3E}">
        <p14:creationId xmlns:p14="http://schemas.microsoft.com/office/powerpoint/2010/main" val="181865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87AB5-753C-2CDF-04EE-85F884C9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Użytkownicy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C9CB33-0467-52AC-B4BA-ECD81DC06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/>
              <a:t>W 2021 r. zarejestrowanych było 652 użytkowników. </a:t>
            </a:r>
          </a:p>
          <a:p>
            <a:pPr marL="0" indent="0" algn="ctr">
              <a:buNone/>
            </a:pPr>
            <a:r>
              <a:rPr lang="pl-PL" sz="2800" dirty="0"/>
              <a:t>Odwiedzin w bibliotece zarejestrowano 12849</a:t>
            </a:r>
          </a:p>
        </p:txBody>
      </p:sp>
    </p:spTree>
    <p:extLst>
      <p:ext uri="{BB962C8B-B14F-4D97-AF65-F5344CB8AC3E}">
        <p14:creationId xmlns:p14="http://schemas.microsoft.com/office/powerpoint/2010/main" val="312265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66E08-B00D-33C2-BA03-80B9C81F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644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Projekt „ Stworzenie mieszkańcom możliwości poznania nowych miejsc, ciekawych ludzi i innych kultur”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2D325-9F56-D03A-9583-66F4D0D8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Wyjazd do Wioski Górniczej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7497D6-8A37-91D9-5F7A-5780F2D03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296"/>
            <a:ext cx="5583382" cy="372225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5A18408-139C-D70D-BFA9-1EA011476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88" y="2549295"/>
            <a:ext cx="5583383" cy="37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0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CDB11-DFFB-69B7-A172-14F48BE9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/>
              <a:t>Projekt „ Stworzenie mieszkańcom możliwości poznania nowych miejsc, ciekawych ludzi i innych kultur”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2DF082-0D08-DAD6-20AC-8BAF57330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Zajęcia z trenerem mentalnym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AE5C9F-DF54-F6B9-BD43-F5E155D76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566554"/>
            <a:ext cx="5167745" cy="38758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678F680-71D5-DE83-BFE6-D4297E2DF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73" y="2566554"/>
            <a:ext cx="5271655" cy="3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79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EA87B-F810-5989-9299-DC32D4DC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Spotkania z seniorami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CD41BD7-ECA8-41F3-9C17-DE6287431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" y="1488281"/>
            <a:ext cx="5822155" cy="388143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C7389A-CF36-38A3-466F-3E2A9451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69" y="2792843"/>
            <a:ext cx="6097735" cy="40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1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7D134-A16E-EB8A-5CCE-16D79EE8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edukacyjne „Sieć na kulturę”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8AA69EF-9F04-3AFD-029D-2D681CA09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63" y="1620261"/>
            <a:ext cx="7003410" cy="4793507"/>
          </a:xfrm>
        </p:spPr>
      </p:pic>
    </p:spTree>
    <p:extLst>
      <p:ext uri="{BB962C8B-B14F-4D97-AF65-F5344CB8AC3E}">
        <p14:creationId xmlns:p14="http://schemas.microsoft.com/office/powerpoint/2010/main" val="2703801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9A6956-6C05-4179-9D3C-2731D9A9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8373"/>
            <a:ext cx="8596668" cy="5552989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/>
              <a:t>Gminna Biblioteka – Pracownia Kultury współpracuje ze Stowarzyszeniami: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r>
              <a:rPr lang="pl-PL" sz="2400" dirty="0"/>
              <a:t>Kuźnią Inicjatyw Lokalnych</a:t>
            </a:r>
          </a:p>
          <a:p>
            <a:r>
              <a:rPr lang="pl-PL" sz="2400" dirty="0"/>
              <a:t>Uniwersytetem III wieku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8647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E40AB39-28CF-39D4-DC81-B5FF54F2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47569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320C0-362A-D6C3-BDE9-09E91894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Podział użytkowników wg wieku: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69A079-DC10-B8A1-B083-AE869719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Do 5 lat – 28,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– 12 lat - 101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 – 15 lat - 89</a:t>
            </a:r>
            <a:endParaRPr lang="pl-P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 – 19 lat - 92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 – 24 lat - 59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– 44 lat - 89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45 – 60 lat – 98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</a:rPr>
              <a:t>Powyżej 60 – 96 osób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861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48C0EE-3AA3-EAE3-3E43-71E868D3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Podział użytkowników wg wieku: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84BE19E-B7D8-8C8D-E916-276FB3B19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82855"/>
              </p:ext>
            </p:extLst>
          </p:nvPr>
        </p:nvGraphicFramePr>
        <p:xfrm>
          <a:off x="677690" y="2125077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06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9D102-A56D-2B9F-7E54-7E1C5CF0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Podział czytelników zarejestrowanych według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397F90-536D-2EFF-36F9-563417864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63981"/>
            <a:ext cx="8596668" cy="3574473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anose="020B0604020202020204" pitchFamily="34" charset="0"/>
              </a:rPr>
              <a:t>Osoby uczące się  - 309</a:t>
            </a:r>
          </a:p>
          <a:p>
            <a:r>
              <a:rPr lang="pl-PL" sz="2800" dirty="0">
                <a:latin typeface="Arial" panose="020B0604020202020204" pitchFamily="34" charset="0"/>
              </a:rPr>
              <a:t>Osoby pracującą - 239</a:t>
            </a:r>
          </a:p>
          <a:p>
            <a:r>
              <a:rPr lang="pl-PL" sz="2800" dirty="0">
                <a:latin typeface="Arial" panose="020B0604020202020204" pitchFamily="34" charset="0"/>
              </a:rPr>
              <a:t>Pozostali - 104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2437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DADEC-7E5A-794D-F6F1-86816916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Podział czytelników zarejestrowanych według zajęć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A95DAA0-85F4-1422-0D28-663876BA3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583617"/>
              </p:ext>
            </p:extLst>
          </p:nvPr>
        </p:nvGraphicFramePr>
        <p:xfrm>
          <a:off x="677690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010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6F2D0-1DA9-5900-127C-BE349824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Zbiory biblioteczne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6A5BBF-E83A-C92A-A1E9-B1D0ADF5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30348" cy="4087811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Liczba zbiorów bibliotecznych – 34 342</a:t>
            </a:r>
          </a:p>
          <a:p>
            <a:r>
              <a:rPr lang="pl-PL" sz="2800" dirty="0"/>
              <a:t>Liczba nabytków w 2021r. – 703</a:t>
            </a:r>
          </a:p>
          <a:p>
            <a:r>
              <a:rPr lang="pl-PL" sz="2800" dirty="0"/>
              <a:t>Liczba ubytków – 0</a:t>
            </a:r>
          </a:p>
          <a:p>
            <a:r>
              <a:rPr lang="pl-PL" sz="2800" dirty="0"/>
              <a:t>Liczba tytułów czasopism – 2</a:t>
            </a:r>
          </a:p>
          <a:p>
            <a:r>
              <a:rPr lang="pl-PL" sz="2800" dirty="0"/>
              <a:t>Liczba audiobook – 444 ( w 2021r. Zakupiono 115 audiobooków )</a:t>
            </a:r>
          </a:p>
          <a:p>
            <a:r>
              <a:rPr lang="pl-PL" sz="2800" dirty="0"/>
              <a:t>Liczba pozycji wprowadzonych do systemu Sowa na dzień 31.12.2021 – 6 210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2376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BDE01-9E35-091C-5592-6DBBE9AB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Dostęp i wyposażenie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F92E37-6D30-91AF-5A3B-8BEE7FF8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Powierzchnia biblioteki – 200 m2</a:t>
            </a:r>
          </a:p>
          <a:p>
            <a:r>
              <a:rPr lang="pl-PL" sz="2800" dirty="0"/>
              <a:t>Liczba godzin w tygodniu dla czytelników – 46</a:t>
            </a:r>
          </a:p>
          <a:p>
            <a:r>
              <a:rPr lang="pl-PL" sz="2800" dirty="0"/>
              <a:t>Liczba stanowisk komputerowych – 3</a:t>
            </a:r>
          </a:p>
          <a:p>
            <a:r>
              <a:rPr lang="pl-PL" sz="2800" dirty="0"/>
              <a:t>Punkt biblioteczny w DPS  - 1 (Mgoszcz)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671579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</TotalTime>
  <Words>601</Words>
  <Application>Microsoft Office PowerPoint</Application>
  <PresentationFormat>Panoramiczny</PresentationFormat>
  <Paragraphs>101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Trebuchet MS</vt:lpstr>
      <vt:lpstr>Wingdings</vt:lpstr>
      <vt:lpstr>Wingdings 3</vt:lpstr>
      <vt:lpstr>Faseta</vt:lpstr>
      <vt:lpstr>Sprawozdanie merytoryczne z działalności Gminnej Biblioteki Publicznej w Lisewie za rok 2021</vt:lpstr>
      <vt:lpstr>PODSTAWOWE DANE O BIBLIOTECE</vt:lpstr>
      <vt:lpstr>Użytkownicy</vt:lpstr>
      <vt:lpstr>Podział użytkowników wg wieku:</vt:lpstr>
      <vt:lpstr>Podział użytkowników wg wieku:</vt:lpstr>
      <vt:lpstr>Podział czytelników zarejestrowanych według zajęć</vt:lpstr>
      <vt:lpstr>Podział czytelników zarejestrowanych według zajęć</vt:lpstr>
      <vt:lpstr>Zbiory biblioteczne</vt:lpstr>
      <vt:lpstr>Dostęp i wyposażenie</vt:lpstr>
      <vt:lpstr>Usługi i korzystanie z biblioteki</vt:lpstr>
      <vt:lpstr>Pracownicy Biblioteki</vt:lpstr>
      <vt:lpstr>Finanse biblioteki</vt:lpstr>
      <vt:lpstr>Wskaźniki</vt:lpstr>
      <vt:lpstr>Prezentacja programu PowerPoint</vt:lpstr>
      <vt:lpstr>Finał Wielkiej Orkiestry Świątecznej Pomocy</vt:lpstr>
      <vt:lpstr>Jarmark Bożonarodzeniowy</vt:lpstr>
      <vt:lpstr>Rajd rowerowy „Odjazdowy Bibliotekarz”</vt:lpstr>
      <vt:lpstr>Przedwakacyjne spotkanie z policjantem „bezpieczne wakacje”</vt:lpstr>
      <vt:lpstr>Rejs statkiem po Wiśle</vt:lpstr>
      <vt:lpstr>Dzień dziecka </vt:lpstr>
      <vt:lpstr>Zajęcia z robotyki</vt:lpstr>
      <vt:lpstr>Zajęcia dla cheerleaderek</vt:lpstr>
      <vt:lpstr>„Mała książka wielki człowiek”</vt:lpstr>
      <vt:lpstr>Kreatywne czwartki</vt:lpstr>
      <vt:lpstr>Zajęcia z jogi</vt:lpstr>
      <vt:lpstr>Turniej Sołectw w Piłce siatkowej w Kornatowie</vt:lpstr>
      <vt:lpstr>Zajęcia kulinarne</vt:lpstr>
      <vt:lpstr>Otwarcie Jordanek</vt:lpstr>
      <vt:lpstr>Kurs obsługi komputera i popularnych programów dla dorosłych</vt:lpstr>
      <vt:lpstr>Projekt „ Stworzenie mieszkańcom możliwości poznania nowych miejsc, ciekawych ludzi i innych kultur”</vt:lpstr>
      <vt:lpstr>Projekt „ Stworzenie mieszkańcom możliwości poznania nowych miejsc, ciekawych ludzi i innych kultur”</vt:lpstr>
      <vt:lpstr>Spotkania z seniorami</vt:lpstr>
      <vt:lpstr>Zajęcia edukacyjne „Sieć na kulturę”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merytoryczne z działalności Gminnej Biblioteki Publicznej w Lisewie za rok 2018</dc:title>
  <dc:creator>p Natalia Szpręglewska 428</dc:creator>
  <cp:lastModifiedBy>p Natalia Szpręglewska 428</cp:lastModifiedBy>
  <cp:revision>3</cp:revision>
  <dcterms:created xsi:type="dcterms:W3CDTF">2022-06-13T10:25:50Z</dcterms:created>
  <dcterms:modified xsi:type="dcterms:W3CDTF">2022-06-13T13:58:21Z</dcterms:modified>
</cp:coreProperties>
</file>