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5" r:id="rId7"/>
    <p:sldId id="266" r:id="rId8"/>
    <p:sldId id="261" r:id="rId9"/>
    <p:sldId id="262" r:id="rId10"/>
    <p:sldId id="263" r:id="rId11"/>
    <p:sldId id="26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STAN ZADŁUŻENIA</a:t>
            </a:r>
            <a:r>
              <a:rPr lang="pl-PL" baseline="0" dirty="0"/>
              <a:t> ZA WODĘ W LATACH 2015 - 2017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zadłużenie XII 2015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0BD-4142-9845-DD79B32950E0}"/>
              </c:ext>
            </c:extLst>
          </c:dPt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63268.56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0BD-4142-9845-DD79B32950E0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zadłużenie XII 2016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50771.58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0BD-4142-9845-DD79B32950E0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zadłużenie XII 2017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37663.56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0BD-4142-9845-DD79B32950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930344"/>
        <c:axId val="326627512"/>
      </c:barChart>
      <c:catAx>
        <c:axId val="32493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6627512"/>
        <c:crosses val="autoZero"/>
        <c:auto val="1"/>
        <c:lblAlgn val="ctr"/>
        <c:lblOffset val="100"/>
        <c:noMultiLvlLbl val="0"/>
      </c:catAx>
      <c:valAx>
        <c:axId val="326627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493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pl-PL" dirty="0"/>
              <a:t>STAN ZADŁUŻENIA ZA WODĘ W LATACH 2015 - </a:t>
            </a:r>
            <a:r>
              <a:rPr lang="pl-PL" dirty="0" smtClean="0"/>
              <a:t>2021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7.1169785841987146E-2"/>
          <c:y val="1.684644267934959E-2"/>
          <c:w val="0.92883021415801281"/>
          <c:h val="0.7712176672832110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63268.56</c:v>
                </c:pt>
              </c:numCache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50771.58</c:v>
                </c:pt>
              </c:numCache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Arkusz1!$D$2</c:f>
              <c:numCache>
                <c:formatCode>General</c:formatCode>
                <c:ptCount val="1"/>
                <c:pt idx="0">
                  <c:v>37663.56</c:v>
                </c:pt>
              </c:numCache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Arkusz1!$E$2</c:f>
              <c:numCache>
                <c:formatCode>General</c:formatCode>
                <c:ptCount val="1"/>
                <c:pt idx="0">
                  <c:v>36462.46</c:v>
                </c:pt>
              </c:numCache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Arkusz1!$F$2</c:f>
              <c:numCache>
                <c:formatCode>General</c:formatCode>
                <c:ptCount val="1"/>
                <c:pt idx="0">
                  <c:v>32044</c:v>
                </c:pt>
              </c:numCache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Arkusz1!$G$2</c:f>
              <c:numCache>
                <c:formatCode>General</c:formatCode>
                <c:ptCount val="1"/>
                <c:pt idx="0">
                  <c:v>33506</c:v>
                </c:pt>
              </c:numCache>
            </c:numRef>
          </c:val>
        </c:ser>
        <c:ser>
          <c:idx val="6"/>
          <c:order val="6"/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Arkusz1!$A$2</c:f>
              <c:strCache>
                <c:ptCount val="1"/>
                <c:pt idx="0">
                  <c:v>Kategoria 1</c:v>
                </c:pt>
              </c:strCache>
            </c:strRef>
          </c:cat>
          <c:val>
            <c:numRef>
              <c:f>Arkusz1!$H$2</c:f>
              <c:numCache>
                <c:formatCode>General</c:formatCode>
                <c:ptCount val="1"/>
                <c:pt idx="0">
                  <c:v>32202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26626336"/>
        <c:axId val="326627904"/>
      </c:barChart>
      <c:catAx>
        <c:axId val="32662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6627904"/>
        <c:crosses val="autoZero"/>
        <c:auto val="1"/>
        <c:lblAlgn val="ctr"/>
        <c:lblOffset val="100"/>
        <c:noMultiLvlLbl val="0"/>
      </c:catAx>
      <c:valAx>
        <c:axId val="32662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662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521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536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506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29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444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295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33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400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62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486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3CEA-0397-47BC-8C4C-EA521A75A32A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01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3CEA-0397-47BC-8C4C-EA521A75A32A}" type="datetimeFigureOut">
              <a:rPr lang="pl-PL" smtClean="0"/>
              <a:t>07.03.2022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B0CF3-90F8-450B-B795-0F9250A995D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45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5837" y="86264"/>
            <a:ext cx="10515600" cy="2863185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Sprawozdanie z działalności GUWK Lisewo </a:t>
            </a:r>
            <a:br>
              <a:rPr lang="pl-PL" sz="5400" b="1" dirty="0">
                <a:solidFill>
                  <a:srgbClr val="FFFF00"/>
                </a:solidFill>
                <a:latin typeface="Monotype Corsiva" panose="03010101010201010101" pitchFamily="66" charset="0"/>
              </a:rPr>
            </a:br>
            <a:r>
              <a:rPr lang="pl-PL" sz="5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za rok </a:t>
            </a:r>
            <a:r>
              <a:rPr lang="pl-PL" sz="54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2022</a:t>
            </a:r>
            <a:endParaRPr lang="pl-PL" sz="54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826" y="0"/>
            <a:ext cx="12276826" cy="69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7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i="1" dirty="0">
                <a:solidFill>
                  <a:srgbClr val="C00000"/>
                </a:solidFill>
              </a:rPr>
              <a:t>Co Nam się nie udało w </a:t>
            </a:r>
            <a:r>
              <a:rPr lang="pl-PL" sz="4800" b="1" i="1" dirty="0" smtClean="0">
                <a:solidFill>
                  <a:srgbClr val="C00000"/>
                </a:solidFill>
              </a:rPr>
              <a:t>2021 </a:t>
            </a:r>
            <a:r>
              <a:rPr lang="pl-PL" sz="4800" b="1" i="1" dirty="0">
                <a:solidFill>
                  <a:srgbClr val="C00000"/>
                </a:solidFill>
              </a:rPr>
              <a:t>roku?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1. Niezrealizowanie </a:t>
            </a:r>
            <a:r>
              <a:rPr lang="pl-PL" dirty="0" smtClean="0"/>
              <a:t>remontów 2 planowanych przepompowni ścieków w Lisewie</a:t>
            </a:r>
            <a:endParaRPr lang="pl-PL" dirty="0"/>
          </a:p>
          <a:p>
            <a:endParaRPr lang="pl-PL" dirty="0"/>
          </a:p>
          <a:p>
            <a:r>
              <a:rPr lang="pl-PL" dirty="0"/>
              <a:t>2. </a:t>
            </a:r>
            <a:r>
              <a:rPr lang="pl-PL" dirty="0" smtClean="0"/>
              <a:t>Nie zrealizowano planowanego ogrodzenia wyznaczonych </a:t>
            </a:r>
            <a:r>
              <a:rPr lang="pl-PL" dirty="0" smtClean="0"/>
              <a:t>stref </a:t>
            </a:r>
            <a:r>
              <a:rPr lang="pl-PL" dirty="0" smtClean="0"/>
              <a:t>ochrony bezpośredniej ujęć wody w hydroforniach.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 3. Nie </a:t>
            </a:r>
            <a:r>
              <a:rPr lang="pl-PL" dirty="0" smtClean="0"/>
              <a:t>wykonano koniecznego remontu dróg wewnętrznych w GUWK Lisewo.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78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6280" y="37836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10000" dirty="0"/>
              <a:t/>
            </a:r>
            <a:br>
              <a:rPr lang="pl-PL" sz="10000" dirty="0"/>
            </a:br>
            <a:r>
              <a:rPr lang="pl-PL" sz="10000" b="1" dirty="0">
                <a:solidFill>
                  <a:srgbClr val="FFC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Dziękujemy za uwagę 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054927"/>
            <a:ext cx="10515600" cy="3122036"/>
          </a:xfrm>
        </p:spPr>
        <p:txBody>
          <a:bodyPr>
            <a:normAutofit fontScale="92500" lnSpcReduction="2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sz="3200" dirty="0">
                <a:solidFill>
                  <a:srgbClr val="FFFF00"/>
                </a:solidFill>
              </a:rPr>
              <a:t>P.S. Prosimy o terminowe regulowanie należności za wodę i ścieki </a:t>
            </a:r>
          </a:p>
          <a:p>
            <a:pPr marL="0" indent="0">
              <a:buNone/>
            </a:pPr>
            <a:r>
              <a:rPr lang="pl-PL" dirty="0">
                <a:sym typeface="Wingdings" panose="05000000000000000000" pitchFamily="2" charset="2"/>
              </a:rPr>
              <a:t>                                                            </a:t>
            </a:r>
            <a:r>
              <a:rPr lang="pl-PL" sz="8600" dirty="0">
                <a:sym typeface="Wingdings" panose="05000000000000000000" pitchFamily="2" charset="2"/>
              </a:rPr>
              <a:t></a:t>
            </a:r>
            <a:endParaRPr lang="pl-PL" sz="8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" y="-124887"/>
            <a:ext cx="12414020" cy="698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6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4687" y="232914"/>
            <a:ext cx="11198524" cy="1319842"/>
          </a:xfrm>
        </p:spPr>
        <p:txBody>
          <a:bodyPr>
            <a:normAutofit/>
          </a:bodyPr>
          <a:lstStyle/>
          <a:p>
            <a:pPr algn="ctr"/>
            <a:r>
              <a:rPr lang="pl-PL" sz="5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Część I – wydatki „woda”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15" y="2490323"/>
            <a:ext cx="2868196" cy="3367013"/>
          </a:xfrm>
        </p:spPr>
      </p:pic>
      <p:sp>
        <p:nvSpPr>
          <p:cNvPr id="6" name="Prostokąt 5"/>
          <p:cNvSpPr/>
          <p:nvPr/>
        </p:nvSpPr>
        <p:spPr>
          <a:xfrm>
            <a:off x="886560" y="1873147"/>
            <a:ext cx="72030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/>
              <a:t>Plan wydatków </a:t>
            </a:r>
            <a:r>
              <a:rPr lang="pl-PL" sz="4000" b="1" dirty="0" smtClean="0"/>
              <a:t>683 000,00 </a:t>
            </a:r>
            <a:r>
              <a:rPr lang="pl-PL" sz="4000" b="1" dirty="0"/>
              <a:t>zł</a:t>
            </a:r>
          </a:p>
          <a:p>
            <a:pPr algn="ctr"/>
            <a:r>
              <a:rPr lang="pl-PL" sz="4000" b="1" dirty="0"/>
              <a:t>Wykonanie </a:t>
            </a:r>
            <a:r>
              <a:rPr lang="pl-PL" sz="4000" b="1" dirty="0" smtClean="0"/>
              <a:t>673 501,47 </a:t>
            </a:r>
            <a:r>
              <a:rPr lang="pl-PL" sz="4000" b="1" dirty="0"/>
              <a:t>zł</a:t>
            </a:r>
          </a:p>
          <a:p>
            <a:pPr algn="ctr"/>
            <a:r>
              <a:rPr lang="pl-PL" sz="4000" b="1" dirty="0"/>
              <a:t> tj. </a:t>
            </a:r>
            <a:r>
              <a:rPr lang="pl-PL" sz="4000" b="1" dirty="0" smtClean="0"/>
              <a:t>94,22 </a:t>
            </a:r>
            <a:r>
              <a:rPr lang="pl-PL" sz="4000" b="1" dirty="0"/>
              <a:t>%*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* - wykonanie planu uzależnione jest od wysokości wpływów za wodę,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076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blipFill>
            <a:blip r:embed="rId3">
              <a:alphaModFix amt="36000"/>
            </a:blip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wielkość wydatków  - „woda” </a:t>
            </a:r>
            <a:br>
              <a:rPr lang="pl-PL" b="1" i="1" dirty="0">
                <a:solidFill>
                  <a:srgbClr val="FF0000"/>
                </a:solidFill>
              </a:rPr>
            </a:br>
            <a:r>
              <a:rPr lang="pl-PL" b="1" i="1" dirty="0">
                <a:solidFill>
                  <a:srgbClr val="FF0000"/>
                </a:solidFill>
              </a:rPr>
              <a:t>(najistotniejsze pozycje)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pl-PL" dirty="0"/>
              <a:t>1. Wynagrodzenia pracowników: </a:t>
            </a:r>
            <a:r>
              <a:rPr lang="pl-PL" b="1" i="1" u="sng" dirty="0" smtClean="0">
                <a:solidFill>
                  <a:schemeClr val="accent6"/>
                </a:solidFill>
              </a:rPr>
              <a:t>283 206,67 </a:t>
            </a:r>
            <a:r>
              <a:rPr lang="pl-PL" i="1" dirty="0" smtClean="0"/>
              <a:t>zł</a:t>
            </a:r>
            <a:endParaRPr lang="pl-PL" i="1" dirty="0"/>
          </a:p>
          <a:p>
            <a:r>
              <a:rPr lang="pl-PL" i="1" dirty="0"/>
              <a:t>2. Energia elektryczna:  </a:t>
            </a:r>
            <a:r>
              <a:rPr lang="pl-PL" b="1" i="1" u="sng" dirty="0" smtClean="0">
                <a:solidFill>
                  <a:schemeClr val="accent6"/>
                </a:solidFill>
              </a:rPr>
              <a:t>165 663,41 </a:t>
            </a:r>
            <a:r>
              <a:rPr lang="pl-PL" i="1" dirty="0" smtClean="0"/>
              <a:t>zł</a:t>
            </a:r>
            <a:endParaRPr lang="pl-PL" i="1" dirty="0"/>
          </a:p>
          <a:p>
            <a:r>
              <a:rPr lang="pl-PL" i="1" dirty="0"/>
              <a:t>3. Zakup materiałów i wyposażenia: </a:t>
            </a:r>
            <a:r>
              <a:rPr lang="pl-PL" b="1" i="1" u="sng" dirty="0" smtClean="0">
                <a:solidFill>
                  <a:schemeClr val="accent6"/>
                </a:solidFill>
              </a:rPr>
              <a:t>43 878,75 </a:t>
            </a:r>
            <a:r>
              <a:rPr lang="pl-PL" i="1" dirty="0" smtClean="0"/>
              <a:t>zł</a:t>
            </a:r>
            <a:endParaRPr lang="pl-PL" i="1" dirty="0"/>
          </a:p>
          <a:p>
            <a:r>
              <a:rPr lang="pl-PL" i="1" dirty="0"/>
              <a:t>4. Zakup usług:</a:t>
            </a:r>
          </a:p>
          <a:p>
            <a:r>
              <a:rPr lang="pl-PL" i="1" dirty="0"/>
              <a:t>a)</a:t>
            </a:r>
            <a:r>
              <a:rPr lang="pl-PL" i="1" u="sng" dirty="0"/>
              <a:t> </a:t>
            </a:r>
            <a:r>
              <a:rPr lang="pl-PL" b="1" i="1" dirty="0"/>
              <a:t>remontowych</a:t>
            </a:r>
            <a:r>
              <a:rPr lang="pl-PL" i="1" dirty="0"/>
              <a:t>: </a:t>
            </a:r>
            <a:r>
              <a:rPr lang="pl-PL" b="1" i="1" u="sng" dirty="0" smtClean="0">
                <a:solidFill>
                  <a:schemeClr val="accent6"/>
                </a:solidFill>
              </a:rPr>
              <a:t>50 257,49</a:t>
            </a:r>
            <a:r>
              <a:rPr lang="pl-PL" i="1" dirty="0" smtClean="0"/>
              <a:t>zł </a:t>
            </a:r>
            <a:r>
              <a:rPr lang="pl-PL" i="1" dirty="0"/>
              <a:t>(m. in.: </a:t>
            </a:r>
            <a:r>
              <a:rPr lang="pl-PL" i="1" dirty="0" smtClean="0"/>
              <a:t>2 x naprawa </a:t>
            </a:r>
            <a:r>
              <a:rPr lang="pl-PL" i="1" dirty="0"/>
              <a:t>pompy </a:t>
            </a:r>
            <a:r>
              <a:rPr lang="pl-PL" i="1" dirty="0" smtClean="0"/>
              <a:t>głębinowej 2 x 12999,99 zł,  regeneracja studni głębinowej Lisewo17220,00 zł,  </a:t>
            </a:r>
            <a:r>
              <a:rPr lang="pl-PL" i="1" dirty="0"/>
              <a:t>naprawa samochodu)</a:t>
            </a:r>
          </a:p>
          <a:p>
            <a:r>
              <a:rPr lang="pl-PL" i="1" dirty="0"/>
              <a:t>b) </a:t>
            </a:r>
            <a:r>
              <a:rPr lang="pl-PL" b="1" i="1" dirty="0"/>
              <a:t>pozostałych:  </a:t>
            </a:r>
            <a:r>
              <a:rPr lang="pl-PL" b="1" i="1" u="sng" dirty="0" smtClean="0">
                <a:solidFill>
                  <a:srgbClr val="92D050"/>
                </a:solidFill>
              </a:rPr>
              <a:t>28 142,92 </a:t>
            </a:r>
            <a:r>
              <a:rPr lang="pl-PL" i="1" dirty="0" smtClean="0"/>
              <a:t>zł </a:t>
            </a:r>
            <a:r>
              <a:rPr lang="pl-PL" i="1" dirty="0"/>
              <a:t>(m.in.: usługi koparko – ładowarką</a:t>
            </a:r>
            <a:r>
              <a:rPr lang="pl-PL" i="1" dirty="0" smtClean="0"/>
              <a:t>, sporządzenie operatu wodnoprawnego, obsługa </a:t>
            </a:r>
            <a:r>
              <a:rPr lang="pl-PL" i="1" dirty="0" err="1" smtClean="0"/>
              <a:t>informatyczna,usługi</a:t>
            </a:r>
            <a:r>
              <a:rPr lang="pl-PL" i="1" dirty="0" smtClean="0"/>
              <a:t> dźwigowe, usługi pocztowe)</a:t>
            </a:r>
            <a:endParaRPr lang="pl-PL" i="1" dirty="0"/>
          </a:p>
          <a:p>
            <a:r>
              <a:rPr lang="pl-PL" i="1" dirty="0"/>
              <a:t>c) </a:t>
            </a:r>
            <a:r>
              <a:rPr lang="pl-PL" b="1" i="1" dirty="0"/>
              <a:t>badania wody</a:t>
            </a:r>
            <a:r>
              <a:rPr lang="pl-PL" i="1" dirty="0"/>
              <a:t>: </a:t>
            </a:r>
            <a:r>
              <a:rPr lang="pl-PL" b="1" i="1" u="sng" dirty="0" smtClean="0">
                <a:solidFill>
                  <a:schemeClr val="accent6"/>
                </a:solidFill>
              </a:rPr>
              <a:t>11 943,30 </a:t>
            </a:r>
            <a:r>
              <a:rPr lang="pl-PL" b="1" i="1" dirty="0"/>
              <a:t>zł</a:t>
            </a:r>
          </a:p>
        </p:txBody>
      </p:sp>
    </p:spTree>
    <p:extLst>
      <p:ext uri="{BB962C8B-B14F-4D97-AF65-F5344CB8AC3E}">
        <p14:creationId xmlns:p14="http://schemas.microsoft.com/office/powerpoint/2010/main" val="590405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wielkość wydatków  - „woda” </a:t>
            </a:r>
            <a:br>
              <a:rPr lang="pl-PL" b="1" i="1" dirty="0">
                <a:solidFill>
                  <a:srgbClr val="FF0000"/>
                </a:solidFill>
              </a:rPr>
            </a:br>
            <a:r>
              <a:rPr lang="pl-PL" b="1" i="1" dirty="0">
                <a:solidFill>
                  <a:srgbClr val="FF0000"/>
                </a:solidFill>
              </a:rPr>
              <a:t>(najistotniejsze pozycje) cd.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5. Różne opłaty i składki – </a:t>
            </a:r>
            <a:r>
              <a:rPr lang="pl-PL" dirty="0" smtClean="0"/>
              <a:t>38 055,84 </a:t>
            </a:r>
            <a:r>
              <a:rPr lang="pl-PL" dirty="0"/>
              <a:t>zł (m. in. </a:t>
            </a:r>
            <a:r>
              <a:rPr lang="pl-PL" dirty="0" smtClean="0"/>
              <a:t>Usługi Wodne </a:t>
            </a:r>
            <a:r>
              <a:rPr lang="pl-PL" dirty="0"/>
              <a:t>– </a:t>
            </a:r>
            <a:r>
              <a:rPr lang="pl-PL" dirty="0" smtClean="0"/>
              <a:t>               15 </a:t>
            </a:r>
            <a:r>
              <a:rPr lang="pl-PL" dirty="0"/>
              <a:t>214,00 zł, </a:t>
            </a:r>
            <a:r>
              <a:rPr lang="pl-PL" dirty="0" smtClean="0"/>
              <a:t> </a:t>
            </a:r>
            <a:r>
              <a:rPr lang="pl-PL" dirty="0"/>
              <a:t>opłata za wody </a:t>
            </a:r>
            <a:r>
              <a:rPr lang="pl-PL" dirty="0" err="1"/>
              <a:t>popłuczne</a:t>
            </a:r>
            <a:r>
              <a:rPr lang="pl-PL" dirty="0"/>
              <a:t> 3 000,00 zł, opłata za zajęcie </a:t>
            </a:r>
            <a:r>
              <a:rPr lang="pl-PL" dirty="0" smtClean="0"/>
              <a:t>pasa  </a:t>
            </a:r>
            <a:r>
              <a:rPr lang="pl-PL" dirty="0"/>
              <a:t>drogowego – 3 204,00 zł, </a:t>
            </a:r>
            <a:r>
              <a:rPr lang="pl-PL" dirty="0" smtClean="0"/>
              <a:t>polisy ubezpieczeniowe– 4 027,80 zł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091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Część II – wydatki ścieki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17073" y="1514042"/>
            <a:ext cx="8084127" cy="4356821"/>
          </a:xfrm>
        </p:spPr>
        <p:txBody>
          <a:bodyPr>
            <a:normAutofit fontScale="32500" lnSpcReduction="20000"/>
          </a:bodyPr>
          <a:lstStyle/>
          <a:p>
            <a:pPr algn="ctr"/>
            <a:endParaRPr lang="pl-PL" sz="4000" b="1" dirty="0">
              <a:solidFill>
                <a:srgbClr val="002060"/>
              </a:solidFill>
            </a:endParaRPr>
          </a:p>
          <a:p>
            <a:pPr algn="ctr"/>
            <a:endParaRPr lang="pl-PL" sz="4000" b="1" dirty="0">
              <a:solidFill>
                <a:srgbClr val="002060"/>
              </a:solidFill>
            </a:endParaRPr>
          </a:p>
          <a:p>
            <a:pPr algn="ctr"/>
            <a:r>
              <a:rPr lang="pl-PL" sz="13500" b="1" dirty="0">
                <a:solidFill>
                  <a:srgbClr val="002060"/>
                </a:solidFill>
              </a:rPr>
              <a:t>Plan wydatków </a:t>
            </a:r>
            <a:r>
              <a:rPr lang="pl-PL" sz="13500" b="1" dirty="0" smtClean="0">
                <a:solidFill>
                  <a:srgbClr val="002060"/>
                </a:solidFill>
              </a:rPr>
              <a:t>486 000,00 </a:t>
            </a:r>
            <a:r>
              <a:rPr lang="pl-PL" sz="13500" b="1" dirty="0">
                <a:solidFill>
                  <a:srgbClr val="002060"/>
                </a:solidFill>
              </a:rPr>
              <a:t>zł</a:t>
            </a:r>
          </a:p>
          <a:p>
            <a:pPr algn="ctr"/>
            <a:endParaRPr lang="pl-PL" sz="13500" b="1" dirty="0">
              <a:solidFill>
                <a:srgbClr val="002060"/>
              </a:solidFill>
            </a:endParaRPr>
          </a:p>
          <a:p>
            <a:pPr algn="ctr"/>
            <a:r>
              <a:rPr lang="pl-PL" sz="13500" b="1" dirty="0">
                <a:solidFill>
                  <a:srgbClr val="002060"/>
                </a:solidFill>
              </a:rPr>
              <a:t>Wykonanie </a:t>
            </a:r>
            <a:r>
              <a:rPr lang="pl-PL" sz="13500" b="1" dirty="0" smtClean="0">
                <a:solidFill>
                  <a:srgbClr val="002060"/>
                </a:solidFill>
              </a:rPr>
              <a:t>451 769,31 zł</a:t>
            </a:r>
            <a:endParaRPr lang="pl-PL" sz="13500" b="1" dirty="0">
              <a:solidFill>
                <a:srgbClr val="002060"/>
              </a:solidFill>
            </a:endParaRPr>
          </a:p>
          <a:p>
            <a:pPr algn="ctr"/>
            <a:r>
              <a:rPr lang="pl-PL" sz="13500" b="1" dirty="0">
                <a:solidFill>
                  <a:srgbClr val="002060"/>
                </a:solidFill>
              </a:rPr>
              <a:t> tj. </a:t>
            </a:r>
            <a:r>
              <a:rPr lang="pl-PL" sz="13500" b="1" dirty="0" smtClean="0">
                <a:solidFill>
                  <a:srgbClr val="002060"/>
                </a:solidFill>
              </a:rPr>
              <a:t>92,96 </a:t>
            </a:r>
            <a:r>
              <a:rPr lang="pl-PL" sz="13500" b="1" dirty="0">
                <a:solidFill>
                  <a:srgbClr val="002060"/>
                </a:solidFill>
              </a:rPr>
              <a:t>%*</a:t>
            </a:r>
          </a:p>
          <a:p>
            <a:pPr marL="0" indent="0">
              <a:buNone/>
            </a:pPr>
            <a:endParaRPr lang="pl-PL" sz="40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3800" dirty="0"/>
              <a:t>* - wykonanie planu uzależnione jest od wysokości wpływów za ścieki,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5178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>
                <a:solidFill>
                  <a:srgbClr val="FF0000"/>
                </a:solidFill>
              </a:rPr>
              <a:t>wielkość wydatków  - „ścieki” </a:t>
            </a:r>
            <a:br>
              <a:rPr lang="pl-PL" b="1" i="1" dirty="0">
                <a:solidFill>
                  <a:srgbClr val="FF0000"/>
                </a:solidFill>
              </a:rPr>
            </a:br>
            <a:r>
              <a:rPr lang="pl-PL" b="1" i="1" dirty="0">
                <a:solidFill>
                  <a:srgbClr val="FF0000"/>
                </a:solidFill>
              </a:rPr>
              <a:t>(najistotniejsze pozycje)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1. Wynagrodzenia pracowników: </a:t>
            </a:r>
            <a:r>
              <a:rPr lang="pl-PL" b="1" i="1" u="sng" dirty="0" smtClean="0">
                <a:solidFill>
                  <a:schemeClr val="accent6"/>
                </a:solidFill>
              </a:rPr>
              <a:t>198 054,91 </a:t>
            </a:r>
            <a:r>
              <a:rPr lang="pl-PL" i="1" dirty="0" smtClean="0"/>
              <a:t>zł</a:t>
            </a:r>
            <a:endParaRPr lang="pl-PL" i="1" dirty="0"/>
          </a:p>
          <a:p>
            <a:r>
              <a:rPr lang="pl-PL" i="1" dirty="0"/>
              <a:t>2. Energia elektryczna:  </a:t>
            </a:r>
            <a:r>
              <a:rPr lang="pl-PL" b="1" i="1" u="sng" dirty="0" smtClean="0">
                <a:solidFill>
                  <a:schemeClr val="accent6"/>
                </a:solidFill>
              </a:rPr>
              <a:t>170 461,92 </a:t>
            </a:r>
            <a:r>
              <a:rPr lang="pl-PL" i="1" dirty="0" smtClean="0"/>
              <a:t>zł</a:t>
            </a:r>
            <a:endParaRPr lang="pl-PL" i="1" dirty="0"/>
          </a:p>
          <a:p>
            <a:r>
              <a:rPr lang="pl-PL" i="1" dirty="0"/>
              <a:t>3. Zakup materiałów i wyposażenia: </a:t>
            </a:r>
            <a:r>
              <a:rPr lang="pl-PL" b="1" i="1" u="sng" dirty="0">
                <a:solidFill>
                  <a:schemeClr val="accent6"/>
                </a:solidFill>
              </a:rPr>
              <a:t>14 </a:t>
            </a:r>
            <a:r>
              <a:rPr lang="pl-PL" b="1" i="1" u="sng" dirty="0" smtClean="0">
                <a:solidFill>
                  <a:schemeClr val="accent6"/>
                </a:solidFill>
              </a:rPr>
              <a:t>265,14 </a:t>
            </a:r>
            <a:r>
              <a:rPr lang="pl-PL" i="1" dirty="0"/>
              <a:t>zł</a:t>
            </a:r>
          </a:p>
          <a:p>
            <a:r>
              <a:rPr lang="pl-PL" i="1" dirty="0"/>
              <a:t>4. Zakup usług:</a:t>
            </a:r>
          </a:p>
          <a:p>
            <a:pPr algn="just"/>
            <a:r>
              <a:rPr lang="pl-PL" i="1" dirty="0"/>
              <a:t>a)</a:t>
            </a:r>
            <a:r>
              <a:rPr lang="pl-PL" i="1" u="sng" dirty="0"/>
              <a:t> </a:t>
            </a:r>
            <a:r>
              <a:rPr lang="pl-PL" b="1" i="1" dirty="0"/>
              <a:t>remontowych</a:t>
            </a:r>
            <a:r>
              <a:rPr lang="pl-PL" i="1" dirty="0"/>
              <a:t>: </a:t>
            </a:r>
            <a:r>
              <a:rPr lang="pl-PL" b="1" i="1" u="sng" dirty="0" smtClean="0">
                <a:solidFill>
                  <a:schemeClr val="accent6"/>
                </a:solidFill>
              </a:rPr>
              <a:t>15 016,00 </a:t>
            </a:r>
            <a:r>
              <a:rPr lang="pl-PL" i="1" dirty="0" smtClean="0"/>
              <a:t>zł </a:t>
            </a:r>
            <a:r>
              <a:rPr lang="pl-PL" i="1" dirty="0"/>
              <a:t>(m. in. </a:t>
            </a:r>
            <a:r>
              <a:rPr lang="pl-PL" i="1" dirty="0" smtClean="0"/>
              <a:t>Naprawa dmuchaw 8019,60 zł, </a:t>
            </a:r>
            <a:r>
              <a:rPr lang="pl-PL" i="1" dirty="0"/>
              <a:t>naprawa </a:t>
            </a:r>
            <a:r>
              <a:rPr lang="pl-PL" i="1" dirty="0" smtClean="0"/>
              <a:t>samochodu służbowego 738 zł)</a:t>
            </a:r>
            <a:endParaRPr lang="pl-PL" i="1" dirty="0"/>
          </a:p>
          <a:p>
            <a:pPr algn="just"/>
            <a:r>
              <a:rPr lang="pl-PL" i="1" dirty="0"/>
              <a:t>b) </a:t>
            </a:r>
            <a:r>
              <a:rPr lang="pl-PL" b="1" i="1" dirty="0"/>
              <a:t>pozostałych:  </a:t>
            </a:r>
            <a:r>
              <a:rPr lang="pl-PL" b="1" i="1" u="sng" dirty="0" smtClean="0">
                <a:solidFill>
                  <a:schemeClr val="accent6"/>
                </a:solidFill>
              </a:rPr>
              <a:t>19 222,33 </a:t>
            </a:r>
            <a:r>
              <a:rPr lang="pl-PL" i="1" dirty="0" smtClean="0"/>
              <a:t>zł</a:t>
            </a:r>
            <a:r>
              <a:rPr lang="pl-PL" i="1" dirty="0" smtClean="0">
                <a:solidFill>
                  <a:schemeClr val="accent6"/>
                </a:solidFill>
              </a:rPr>
              <a:t> </a:t>
            </a:r>
            <a:r>
              <a:rPr lang="pl-PL" i="1" dirty="0"/>
              <a:t>(m. in: </a:t>
            </a:r>
            <a:r>
              <a:rPr lang="pl-PL" i="1" dirty="0" smtClean="0"/>
              <a:t>usuwanie zatorów kanalizacyjnych 3653,25 zł, pompowanie i przewóz </a:t>
            </a:r>
            <a:r>
              <a:rPr lang="pl-PL" i="1" dirty="0" err="1" smtClean="0"/>
              <a:t>scieków</a:t>
            </a:r>
            <a:r>
              <a:rPr lang="pl-PL" i="1" dirty="0" smtClean="0"/>
              <a:t>, czyszczenie przepompowni 7620,47 zł)</a:t>
            </a:r>
            <a:endParaRPr lang="pl-PL" i="1" dirty="0"/>
          </a:p>
          <a:p>
            <a:r>
              <a:rPr lang="pl-PL" i="1" dirty="0"/>
              <a:t>c) </a:t>
            </a:r>
            <a:r>
              <a:rPr lang="pl-PL" b="1" i="1" dirty="0" smtClean="0"/>
              <a:t>telekomunikacyjnych</a:t>
            </a:r>
            <a:r>
              <a:rPr lang="pl-PL" i="1" dirty="0" smtClean="0"/>
              <a:t>: </a:t>
            </a:r>
            <a:r>
              <a:rPr lang="pl-PL" b="1" i="1" u="sng" dirty="0">
                <a:solidFill>
                  <a:schemeClr val="accent6"/>
                </a:solidFill>
              </a:rPr>
              <a:t>1 </a:t>
            </a:r>
            <a:r>
              <a:rPr lang="pl-PL" b="1" i="1" u="sng" dirty="0" smtClean="0">
                <a:solidFill>
                  <a:schemeClr val="accent6"/>
                </a:solidFill>
              </a:rPr>
              <a:t>036,83 </a:t>
            </a:r>
            <a:r>
              <a:rPr lang="pl-PL" b="1" i="1" dirty="0"/>
              <a:t>zł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3460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solidFill>
                  <a:srgbClr val="FF0000"/>
                </a:solidFill>
              </a:rPr>
              <a:t>wielkość wydatków  - „ścieki” </a:t>
            </a:r>
            <a:br>
              <a:rPr lang="pl-PL" b="1" i="1" dirty="0">
                <a:solidFill>
                  <a:srgbClr val="FF0000"/>
                </a:solidFill>
              </a:rPr>
            </a:br>
            <a:r>
              <a:rPr lang="pl-PL" b="1" i="1" dirty="0">
                <a:solidFill>
                  <a:srgbClr val="FF0000"/>
                </a:solidFill>
              </a:rPr>
              <a:t>(najistotniejsze pozycje) cd.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5. Różne opłaty i składki – </a:t>
            </a:r>
            <a:r>
              <a:rPr lang="pl-PL" dirty="0" smtClean="0"/>
              <a:t>7 480,20 </a:t>
            </a:r>
            <a:r>
              <a:rPr lang="pl-PL" dirty="0"/>
              <a:t>zł (m.in</a:t>
            </a:r>
            <a:r>
              <a:rPr lang="pl-PL" dirty="0" smtClean="0"/>
              <a:t>.     </a:t>
            </a:r>
            <a:r>
              <a:rPr lang="pl-PL" dirty="0"/>
              <a:t>opłata stała za odprowadzanie ścieków – 1 </a:t>
            </a:r>
            <a:r>
              <a:rPr lang="pl-PL" dirty="0" smtClean="0"/>
              <a:t>484,00</a:t>
            </a:r>
            <a:r>
              <a:rPr lang="pl-PL" dirty="0"/>
              <a:t>, </a:t>
            </a:r>
            <a:r>
              <a:rPr lang="pl-PL" dirty="0" smtClean="0"/>
              <a:t>opłata zmienna za odprowadzanie ścieków – 3510 zł opłata </a:t>
            </a:r>
            <a:r>
              <a:rPr lang="pl-PL" dirty="0"/>
              <a:t>za zajęcie pasa drogowego – 375,00 zł)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396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b="1" i="1" dirty="0"/>
              <a:t>Co Nam się udało W </a:t>
            </a:r>
            <a:r>
              <a:rPr lang="pl-PL" sz="4800" b="1" i="1" dirty="0" smtClean="0"/>
              <a:t>2021 </a:t>
            </a:r>
            <a:r>
              <a:rPr lang="pl-PL" sz="4800" b="1" i="1" dirty="0"/>
              <a:t>ROKU?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I. Zatwierdzenie wniosku taryfowego na wodę i ścieki.</a:t>
            </a:r>
          </a:p>
          <a:p>
            <a:r>
              <a:rPr lang="pl-PL" dirty="0" smtClean="0"/>
              <a:t>II. </a:t>
            </a:r>
            <a:r>
              <a:rPr lang="pl-PL" dirty="0"/>
              <a:t>Remont </a:t>
            </a:r>
            <a:r>
              <a:rPr lang="pl-PL" dirty="0" smtClean="0"/>
              <a:t>przepompowni ścieków w Lisewie „mleczarnia”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smtClean="0"/>
              <a:t>III</a:t>
            </a:r>
            <a:r>
              <a:rPr lang="pl-PL" dirty="0"/>
              <a:t>. </a:t>
            </a:r>
            <a:r>
              <a:rPr lang="pl-PL" dirty="0" smtClean="0"/>
              <a:t>Regeneracja studni głębinowej w hydroforni w Lisewie.</a:t>
            </a:r>
            <a:endParaRPr lang="pl-PL" dirty="0"/>
          </a:p>
          <a:p>
            <a:r>
              <a:rPr lang="pl-PL" dirty="0" smtClean="0"/>
              <a:t>IV. Remont zaplecza socjalnego w Siedzibie GUWK Lisewo.</a:t>
            </a:r>
            <a:endParaRPr lang="pl-PL" dirty="0"/>
          </a:p>
          <a:p>
            <a:r>
              <a:rPr lang="pl-PL" dirty="0"/>
              <a:t>V</a:t>
            </a:r>
            <a:r>
              <a:rPr lang="pl-PL" dirty="0" smtClean="0"/>
              <a:t>.  </a:t>
            </a:r>
            <a:r>
              <a:rPr lang="pl-PL" dirty="0"/>
              <a:t>Ściągalność zadłużenia – stan na koniec grudnia </a:t>
            </a:r>
            <a:r>
              <a:rPr lang="pl-PL" dirty="0" smtClean="0"/>
              <a:t>2021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       - </a:t>
            </a:r>
            <a:r>
              <a:rPr lang="pl-PL" b="1" i="1" u="sng" dirty="0" smtClean="0">
                <a:solidFill>
                  <a:srgbClr val="FF0000"/>
                </a:solidFill>
              </a:rPr>
              <a:t>32 202,20 zł</a:t>
            </a:r>
            <a:endParaRPr lang="pl-PL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292158"/>
              </p:ext>
            </p:extLst>
          </p:nvPr>
        </p:nvGraphicFramePr>
        <p:xfrm>
          <a:off x="246063" y="384175"/>
          <a:ext cx="10515600" cy="550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Symbol zastępczy zawartośc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500392"/>
              </p:ext>
            </p:extLst>
          </p:nvPr>
        </p:nvGraphicFramePr>
        <p:xfrm>
          <a:off x="398463" y="536575"/>
          <a:ext cx="10515600" cy="550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028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1057</TotalTime>
  <Words>504</Words>
  <Application>Microsoft Office PowerPoint</Application>
  <PresentationFormat>Panoramiczny</PresentationFormat>
  <Paragraphs>71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Tahoma</vt:lpstr>
      <vt:lpstr>Times New Roman</vt:lpstr>
      <vt:lpstr>Wingdings</vt:lpstr>
      <vt:lpstr>Motyw pakietu Office</vt:lpstr>
      <vt:lpstr>Sprawozdanie z działalności GUWK Lisewo  za rok 2022</vt:lpstr>
      <vt:lpstr>Część I – wydatki „woda”</vt:lpstr>
      <vt:lpstr>wielkość wydatków  - „woda”  (najistotniejsze pozycje)</vt:lpstr>
      <vt:lpstr>wielkość wydatków  - „woda”  (najistotniejsze pozycje) cd.</vt:lpstr>
      <vt:lpstr>Część II – wydatki ścieki</vt:lpstr>
      <vt:lpstr>wielkość wydatków  - „ścieki”  (najistotniejsze pozycje)</vt:lpstr>
      <vt:lpstr>wielkość wydatków  - „ścieki”  (najistotniejsze pozycje) cd.</vt:lpstr>
      <vt:lpstr>Co Nam się udało W 2021 ROKU?</vt:lpstr>
      <vt:lpstr>Prezentacja programu PowerPoint</vt:lpstr>
      <vt:lpstr>Co Nam się nie udało w 2021 roku?</vt:lpstr>
      <vt:lpstr> Dziękujemy za uwagę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Sprawozdanie z działalności GUWK Lisewo  za rok 2017</dc:title>
  <dc:creator>Michał Szpręglewski</dc:creator>
  <cp:lastModifiedBy>Michał Szpręglewski</cp:lastModifiedBy>
  <cp:revision>54</cp:revision>
  <dcterms:created xsi:type="dcterms:W3CDTF">2018-04-10T12:04:58Z</dcterms:created>
  <dcterms:modified xsi:type="dcterms:W3CDTF">2022-03-07T08:33:57Z</dcterms:modified>
</cp:coreProperties>
</file>